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-16781"/>
            <a:ext cx="12190196" cy="685901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8"/>
          <p:cNvSpPr txBox="1"/>
          <p:nvPr/>
        </p:nvSpPr>
        <p:spPr>
          <a:xfrm>
            <a:off x="641282" y="3445033"/>
            <a:ext cx="11234288" cy="206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54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r>
              <a:t>UniPrint Portal </a:t>
            </a:r>
          </a:p>
          <a:p>
            <a:pPr algn="ctr">
              <a:defRPr sz="40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r>
              <a:t>Get Price </a:t>
            </a:r>
            <a:r>
              <a:rPr>
                <a:latin typeface="Arial"/>
                <a:ea typeface="Arial"/>
                <a:cs typeface="Arial"/>
                <a:sym typeface="Arial"/>
              </a:rPr>
              <a:t>| </a:t>
            </a:r>
            <a:r>
              <a:rPr>
                <a:latin typeface="AltisUniSA-Medium"/>
                <a:ea typeface="AltisUniSA-Medium"/>
                <a:cs typeface="AltisUniSA-Medium"/>
                <a:sym typeface="AltisUniSA-Medium"/>
              </a:rPr>
              <a:t>Obtain Quote / Submit Order</a:t>
            </a:r>
          </a:p>
        </p:txBody>
      </p:sp>
      <p:pic>
        <p:nvPicPr>
          <p:cNvPr id="9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426" y="1146758"/>
            <a:ext cx="2832465" cy="2265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"/>
            <a:ext cx="12190195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xtBox 4"/>
          <p:cNvSpPr txBox="1"/>
          <p:nvPr/>
        </p:nvSpPr>
        <p:spPr>
          <a:xfrm>
            <a:off x="797867" y="682991"/>
            <a:ext cx="10594460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1.5</a:t>
            </a:r>
            <a:r>
              <a:rPr sz="2000"/>
              <a:t>    </a:t>
            </a:r>
            <a:r>
              <a:rPr>
                <a:latin typeface="AltisUniSA-Regular"/>
                <a:ea typeface="AltisUniSA-Regular"/>
                <a:cs typeface="AltisUniSA-Regular"/>
                <a:sym typeface="AltisUniSA-Regular"/>
              </a:rPr>
              <a:t>Click Order</a:t>
            </a:r>
            <a:endParaRPr sz="2000">
              <a:latin typeface="AltisUniSA-Bold"/>
              <a:ea typeface="AltisUniSA-Bold"/>
              <a:cs typeface="AltisUniSA-Bold"/>
              <a:sym typeface="AltisUniSA-Bold"/>
            </a:endParaRPr>
          </a:p>
        </p:txBody>
      </p:sp>
      <p:pic>
        <p:nvPicPr>
          <p:cNvPr id="181" name="Picture 10" descr="Picture 10"/>
          <p:cNvPicPr>
            <a:picLocks noChangeAspect="1"/>
          </p:cNvPicPr>
          <p:nvPr/>
        </p:nvPicPr>
        <p:blipFill>
          <a:blip r:embed="rId3"/>
          <a:srcRect t="1047" r="756"/>
          <a:stretch>
            <a:fillRect/>
          </a:stretch>
        </p:blipFill>
        <p:spPr>
          <a:xfrm>
            <a:off x="1304021" y="1600199"/>
            <a:ext cx="9509754" cy="496708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8"/>
          <p:cNvSpPr/>
          <p:nvPr/>
        </p:nvSpPr>
        <p:spPr>
          <a:xfrm>
            <a:off x="9858374" y="5229023"/>
            <a:ext cx="809626" cy="657427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195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Box 4"/>
          <p:cNvSpPr txBox="1"/>
          <p:nvPr/>
        </p:nvSpPr>
        <p:spPr>
          <a:xfrm>
            <a:off x="7142185" y="216495"/>
            <a:ext cx="5030679" cy="7808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1.6</a:t>
            </a:r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the </a:t>
            </a:r>
            <a:r>
              <a:rPr>
                <a:latin typeface="AltisUniSA-Bold"/>
                <a:ea typeface="AltisUniSA-Bold"/>
                <a:cs typeface="AltisUniSA-Bold"/>
                <a:sym typeface="AltisUniSA-Bold"/>
              </a:rPr>
              <a:t>Title</a:t>
            </a:r>
            <a:r>
              <a:t> and </a:t>
            </a:r>
            <a:r>
              <a:rPr>
                <a:latin typeface="AltisUniSA-Bold"/>
                <a:ea typeface="AltisUniSA-Bold"/>
                <a:cs typeface="AltisUniSA-Bold"/>
                <a:sym typeface="AltisUniSA-Bold"/>
              </a:rPr>
              <a:t>Cost Centre </a:t>
            </a:r>
            <a:r>
              <a:t>in the </a:t>
            </a:r>
            <a:r>
              <a:rPr b="1">
                <a:solidFill>
                  <a:srgbClr val="99FF99"/>
                </a:solidFill>
                <a:latin typeface="Altis UniSA Black"/>
                <a:ea typeface="Altis UniSA Black"/>
                <a:cs typeface="Altis UniSA Black"/>
                <a:sym typeface="Altis UniSA Black"/>
              </a:rPr>
              <a:t>Job Title</a:t>
            </a:r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>
              <a:solidFill>
                <a:srgbClr val="99FF99"/>
              </a:solidFill>
              <a:latin typeface="Altis UniSA Black"/>
              <a:ea typeface="Altis UniSA Black"/>
              <a:cs typeface="Altis UniSA Black"/>
              <a:sym typeface="Altis UniSA Black"/>
            </a:endParaRPr>
          </a:p>
          <a:p>
            <a:pPr>
              <a:defRPr sz="28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1.7</a:t>
            </a:r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NOTE: Business Cards are delivered Friday if orders are submitted by Wednesday, if your order is urgent, used the </a:t>
            </a:r>
            <a:r>
              <a:rPr b="1">
                <a:solidFill>
                  <a:srgbClr val="99FF99"/>
                </a:solidFill>
                <a:latin typeface="Altis UniSA Black"/>
                <a:ea typeface="Altis UniSA Black"/>
                <a:cs typeface="Altis UniSA Black"/>
                <a:sym typeface="Altis UniSA Black"/>
              </a:rPr>
              <a:t>Required date </a:t>
            </a:r>
            <a:r>
              <a:t>fields</a:t>
            </a:r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28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1.8</a:t>
            </a:r>
            <a:endParaRPr sz="1600"/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Select the </a:t>
            </a:r>
            <a:r>
              <a:rPr>
                <a:solidFill>
                  <a:srgbClr val="99FF99"/>
                </a:solidFill>
                <a:latin typeface="AltisUniSA-Black"/>
                <a:ea typeface="AltisUniSA-Black"/>
                <a:cs typeface="AltisUniSA-Black"/>
                <a:sym typeface="AltisUniSA-Black"/>
              </a:rPr>
              <a:t>quantity</a:t>
            </a:r>
            <a:r>
              <a:t> required </a:t>
            </a:r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NOTE: Some items are available in set quantities </a:t>
            </a:r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(E.g Business Cards: 250, 500 / 750 / 1,000)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If you require a price for more than one quantity, click + and use the drop-box as shown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Some product do not have set quantities. These products list qty as x 999 as example below</a:t>
            </a:r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0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8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Select </a:t>
            </a:r>
            <a:r>
              <a:rPr>
                <a:solidFill>
                  <a:srgbClr val="99FF99"/>
                </a:solidFill>
                <a:latin typeface="AltisUniSA-Heavy"/>
                <a:ea typeface="AltisUniSA-Heavy"/>
                <a:cs typeface="AltisUniSA-Heavy"/>
                <a:sym typeface="AltisUniSA-Heavy"/>
              </a:rPr>
              <a:t>other</a:t>
            </a:r>
            <a:r>
              <a:t> and enter the quantity required  </a:t>
            </a:r>
          </a:p>
          <a:p>
            <a:pPr>
              <a:defRPr sz="1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" name="Rectangle 8"/>
          <p:cNvSpPr/>
          <p:nvPr/>
        </p:nvSpPr>
        <p:spPr>
          <a:xfrm>
            <a:off x="5819775" y="2930543"/>
            <a:ext cx="484434" cy="287865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Rectangle 9"/>
          <p:cNvSpPr/>
          <p:nvPr/>
        </p:nvSpPr>
        <p:spPr>
          <a:xfrm>
            <a:off x="6317655" y="2942677"/>
            <a:ext cx="484435" cy="283343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3"/>
          <a:srcRect t="8195" r="754"/>
          <a:stretch>
            <a:fillRect/>
          </a:stretch>
        </p:blipFill>
        <p:spPr>
          <a:xfrm>
            <a:off x="307657" y="806768"/>
            <a:ext cx="6760420" cy="4823277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1"/>
          <p:cNvSpPr/>
          <p:nvPr/>
        </p:nvSpPr>
        <p:spPr>
          <a:xfrm>
            <a:off x="1222512" y="2355574"/>
            <a:ext cx="3955775" cy="298175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095" y="5042696"/>
            <a:ext cx="2733336" cy="101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 11"/>
          <p:cNvSpPr/>
          <p:nvPr/>
        </p:nvSpPr>
        <p:spPr>
          <a:xfrm>
            <a:off x="5574269" y="2092031"/>
            <a:ext cx="1493808" cy="1336969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Rectangle 12"/>
          <p:cNvSpPr/>
          <p:nvPr/>
        </p:nvSpPr>
        <p:spPr>
          <a:xfrm>
            <a:off x="383856" y="3809150"/>
            <a:ext cx="3664269" cy="1559775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1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500"/>
                            </p:stCondLst>
                            <p:childTnLst>
                              <p:par>
                                <p:cTn id="184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00"/>
                            </p:stCondLst>
                            <p:childTnLst>
                              <p:par>
                                <p:cTn id="191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1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1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fill="hold"/>
                                        <p:tgtEl>
                                          <p:spTgt spid="1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1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" fill="hold"/>
                                        <p:tgtEl>
                                          <p:spTgt spid="1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2" fill="hold"/>
                                        <p:tgtEl>
                                          <p:spTgt spid="18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8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8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8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8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fill="hold"/>
                                        <p:tgtEl>
                                          <p:spTgt spid="18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8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8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8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8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build="p" bldLvl="5" animBg="1" advAuto="0"/>
      <p:bldP spid="188" grpId="4" animBg="1" advAuto="0"/>
      <p:bldP spid="189" grpId="6" animBg="1" advAuto="0"/>
      <p:bldP spid="191" grpId="2" animBg="1" advAuto="0"/>
      <p:bldP spid="192" grpId="7" animBg="1" advAuto="0"/>
      <p:bldP spid="193" grpId="3" animBg="1" advAuto="0"/>
      <p:bldP spid="194" grpId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195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extBox 4"/>
          <p:cNvSpPr txBox="1"/>
          <p:nvPr/>
        </p:nvSpPr>
        <p:spPr>
          <a:xfrm>
            <a:off x="7951469" y="581817"/>
            <a:ext cx="4061462" cy="669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rgbClr val="FFFFFF"/>
                </a:solidFill>
                <a:latin typeface="AltisUniSA-Light"/>
                <a:ea typeface="AltisUniSA-Light"/>
                <a:cs typeface="AltisUniSA-Light"/>
                <a:sym typeface="AltisUniSA-Light"/>
              </a:defRPr>
            </a:pPr>
            <a:endParaRPr/>
          </a:p>
          <a:p>
            <a:pPr>
              <a:defRPr sz="24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1.9 Create Artwork</a:t>
            </a:r>
          </a:p>
          <a:p>
            <a:pPr marL="457200" indent="-457200">
              <a:buSzPct val="100000"/>
              <a:buAutoNum type="arabicPeriod"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your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First &amp; Surname</a:t>
            </a:r>
          </a:p>
          <a:p>
            <a:pPr>
              <a:defRPr sz="10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>
              <a:latin typeface="AltisUniSA-Heavy"/>
              <a:ea typeface="AltisUniSA-Heavy"/>
              <a:cs typeface="AltisUniSA-Heavy"/>
              <a:sym typeface="AltisUniSA-Heavy"/>
            </a:endParaRPr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Postnominals</a:t>
            </a:r>
            <a:r>
              <a:t> (if applicable)</a:t>
            </a:r>
          </a:p>
          <a:p>
            <a:pPr>
              <a:defRPr sz="10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Position Title</a:t>
            </a:r>
          </a:p>
          <a:p>
            <a:pPr>
              <a:defRPr sz="10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>
              <a:latin typeface="AltisUniSA-Heavy"/>
              <a:ea typeface="AltisUniSA-Heavy"/>
              <a:cs typeface="AltisUniSA-Heavy"/>
              <a:sym typeface="AltisUniSA-Heavy"/>
            </a:endParaRPr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Organisation</a:t>
            </a:r>
          </a:p>
          <a:p>
            <a:pPr>
              <a:defRPr sz="10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>
              <a:latin typeface="AltisUniSA-Heavy"/>
              <a:ea typeface="AltisUniSA-Heavy"/>
              <a:cs typeface="AltisUniSA-Heavy"/>
              <a:sym typeface="AltisUniSA-Heavy"/>
            </a:endParaRPr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Telephone</a:t>
            </a:r>
          </a:p>
          <a:p>
            <a:pPr>
              <a:defRPr sz="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>
              <a:latin typeface="AltisUniSA-Heavy"/>
              <a:ea typeface="AltisUniSA-Heavy"/>
              <a:cs typeface="AltisUniSA-Heavy"/>
              <a:sym typeface="AltisUniSA-Heavy"/>
            </a:endParaRPr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Mobile</a:t>
            </a:r>
            <a:r>
              <a:t> (add spaces required)</a:t>
            </a:r>
          </a:p>
          <a:p>
            <a:pPr marL="457200" indent="-457200">
              <a:buSzPct val="100000"/>
              <a:buAutoNum type="arabicPeriod" startAt="3"/>
              <a:defRPr sz="10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Email</a:t>
            </a:r>
          </a:p>
          <a:p>
            <a:pPr>
              <a:defRPr sz="10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endParaRPr>
              <a:latin typeface="AltisUniSA-Heavy"/>
              <a:ea typeface="AltisUniSA-Heavy"/>
              <a:cs typeface="AltisUniSA-Heavy"/>
              <a:sym typeface="AltisUniSA-Heavy"/>
            </a:endParaRPr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URL  </a:t>
            </a:r>
            <a:r>
              <a:t>(if applicable)</a:t>
            </a:r>
          </a:p>
          <a:p>
            <a:pPr>
              <a:defRPr sz="10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Location  </a:t>
            </a:r>
            <a:r>
              <a:t>(if applicable)</a:t>
            </a:r>
          </a:p>
          <a:p>
            <a:pPr>
              <a:defRPr sz="10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Save</a:t>
            </a:r>
          </a:p>
          <a:p>
            <a:pPr>
              <a:defRPr sz="10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endParaRPr>
              <a:latin typeface="AltisUniSA-Heavy"/>
              <a:ea typeface="AltisUniSA-Heavy"/>
              <a:cs typeface="AltisUniSA-Heavy"/>
              <a:sym typeface="AltisUniSA-Heavy"/>
            </a:endParaRPr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Freight</a:t>
            </a:r>
          </a:p>
          <a:p>
            <a:pPr>
              <a:defRPr sz="19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 </a:t>
            </a:r>
            <a:endParaRPr>
              <a:latin typeface="AltisUniSA-Bold"/>
              <a:ea typeface="AltisUniSA-Bold"/>
              <a:cs typeface="AltisUniSA-Bold"/>
              <a:sym typeface="AltisUniSA-Bold"/>
            </a:endParaRPr>
          </a:p>
        </p:txBody>
      </p:sp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" y="581818"/>
            <a:ext cx="7831336" cy="5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tangle 11"/>
          <p:cNvSpPr/>
          <p:nvPr/>
        </p:nvSpPr>
        <p:spPr>
          <a:xfrm>
            <a:off x="101744" y="1923805"/>
            <a:ext cx="2222357" cy="257421"/>
          </a:xfrm>
          <a:prstGeom prst="rect">
            <a:avLst/>
          </a:prstGeom>
          <a:ln w="28575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Rectangle 8"/>
          <p:cNvSpPr/>
          <p:nvPr/>
        </p:nvSpPr>
        <p:spPr>
          <a:xfrm>
            <a:off x="104773" y="2190505"/>
            <a:ext cx="2219326" cy="257421"/>
          </a:xfrm>
          <a:prstGeom prst="rect">
            <a:avLst/>
          </a:prstGeom>
          <a:ln w="28575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Rectangle 9"/>
          <p:cNvSpPr/>
          <p:nvPr/>
        </p:nvSpPr>
        <p:spPr>
          <a:xfrm>
            <a:off x="92221" y="2476014"/>
            <a:ext cx="2222356" cy="257421"/>
          </a:xfrm>
          <a:prstGeom prst="rect">
            <a:avLst/>
          </a:prstGeom>
          <a:ln w="28575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Rectangle 10"/>
          <p:cNvSpPr/>
          <p:nvPr/>
        </p:nvSpPr>
        <p:spPr>
          <a:xfrm>
            <a:off x="95249" y="2731041"/>
            <a:ext cx="2222357" cy="25742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Rectangle 12"/>
          <p:cNvSpPr/>
          <p:nvPr/>
        </p:nvSpPr>
        <p:spPr>
          <a:xfrm>
            <a:off x="101744" y="3240231"/>
            <a:ext cx="2222357" cy="25742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Rectangle 13"/>
          <p:cNvSpPr/>
          <p:nvPr/>
        </p:nvSpPr>
        <p:spPr>
          <a:xfrm>
            <a:off x="101744" y="3506930"/>
            <a:ext cx="2222357" cy="25742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Rectangle 14"/>
          <p:cNvSpPr/>
          <p:nvPr/>
        </p:nvSpPr>
        <p:spPr>
          <a:xfrm>
            <a:off x="101744" y="4016759"/>
            <a:ext cx="2222357" cy="25742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Rectangle 15"/>
          <p:cNvSpPr/>
          <p:nvPr/>
        </p:nvSpPr>
        <p:spPr>
          <a:xfrm>
            <a:off x="101744" y="4269166"/>
            <a:ext cx="2222357" cy="25742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Rectangle 16"/>
          <p:cNvSpPr/>
          <p:nvPr/>
        </p:nvSpPr>
        <p:spPr>
          <a:xfrm>
            <a:off x="133349" y="4792057"/>
            <a:ext cx="2222357" cy="25742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Rectangle 17"/>
          <p:cNvSpPr/>
          <p:nvPr/>
        </p:nvSpPr>
        <p:spPr>
          <a:xfrm>
            <a:off x="6667500" y="778525"/>
            <a:ext cx="450705" cy="25742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Rectangle 18"/>
          <p:cNvSpPr/>
          <p:nvPr/>
        </p:nvSpPr>
        <p:spPr>
          <a:xfrm>
            <a:off x="6892852" y="5742882"/>
            <a:ext cx="881354" cy="448368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1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1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5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1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1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5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fill="hold"/>
                                        <p:tgtEl>
                                          <p:spTgt spid="1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1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5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fill="hold"/>
                                        <p:tgtEl>
                                          <p:spTgt spid="1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19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9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9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9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9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3" fill="hold"/>
                                        <p:tgtEl>
                                          <p:spTgt spid="19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9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9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9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9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19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9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9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9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9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5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7" fill="hold"/>
                                        <p:tgtEl>
                                          <p:spTgt spid="19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9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9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9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9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fill="hold"/>
                                        <p:tgtEl>
                                          <p:spTgt spid="19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9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9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9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9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build="p" bldLvl="5" animBg="1" advAuto="0"/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7" animBg="1" advAuto="0"/>
      <p:bldP spid="207" grpId="8" animBg="1" advAuto="0"/>
      <p:bldP spid="208" grpId="9" animBg="1" advAuto="0"/>
      <p:bldP spid="209" grpId="10" animBg="1" advAuto="0"/>
      <p:bldP spid="210" grpId="11" animBg="1" advAuto="0"/>
      <p:bldP spid="211" grpId="1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0"/>
            <a:ext cx="12190196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extBox 4"/>
          <p:cNvSpPr txBox="1"/>
          <p:nvPr/>
        </p:nvSpPr>
        <p:spPr>
          <a:xfrm>
            <a:off x="564129" y="1137115"/>
            <a:ext cx="10911339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endParaRPr/>
          </a:p>
          <a:p>
            <a:pPr algn="ctr">
              <a:defRPr sz="54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2 Enter Freight</a:t>
            </a:r>
          </a:p>
        </p:txBody>
      </p:sp>
      <p:pic>
        <p:nvPicPr>
          <p:cNvPr id="21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" y="3067050"/>
            <a:ext cx="11477626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195" cy="6859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1" y="1122362"/>
            <a:ext cx="10243235" cy="387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extBox 4"/>
          <p:cNvSpPr txBox="1"/>
          <p:nvPr/>
        </p:nvSpPr>
        <p:spPr>
          <a:xfrm>
            <a:off x="6914677" y="2116176"/>
            <a:ext cx="5886451" cy="226314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rgbClr val="FFFFFF"/>
                </a:solidFill>
                <a:latin typeface="AltisUniSA-Light"/>
                <a:ea typeface="AltisUniSA-Light"/>
                <a:cs typeface="AltisUniSA-Light"/>
                <a:sym typeface="AltisUniSA-Light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your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Delivery Address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on the </a:t>
            </a:r>
            <a:r>
              <a:rPr sz="1600">
                <a:latin typeface="AltisUniSA-Bold"/>
                <a:ea typeface="AltisUniSA-Bold"/>
                <a:cs typeface="AltisUniSA-Bold"/>
                <a:sym typeface="AltisUniSA-Bold"/>
              </a:rPr>
              <a:t>+</a:t>
            </a:r>
            <a:r>
              <a:t> and enter your details (First time using Portal)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the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Delivery Contact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on the </a:t>
            </a:r>
            <a:r>
              <a:rPr sz="1600">
                <a:latin typeface="AltisUniSA-Bold"/>
                <a:ea typeface="AltisUniSA-Bold"/>
                <a:cs typeface="AltisUniSA-Bold"/>
                <a:sym typeface="AltisUniSA-Bold"/>
              </a:rPr>
              <a:t>+</a:t>
            </a:r>
            <a:r>
              <a:t> and enter your details (First time using Portal)</a:t>
            </a:r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Quote Details</a:t>
            </a:r>
          </a:p>
        </p:txBody>
      </p:sp>
      <p:sp>
        <p:nvSpPr>
          <p:cNvPr id="224" name="Rectangle 9"/>
          <p:cNvSpPr/>
          <p:nvPr/>
        </p:nvSpPr>
        <p:spPr>
          <a:xfrm>
            <a:off x="253603" y="2550716"/>
            <a:ext cx="6537722" cy="568720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Rectangle 8"/>
          <p:cNvSpPr/>
          <p:nvPr/>
        </p:nvSpPr>
        <p:spPr>
          <a:xfrm>
            <a:off x="289897" y="3211509"/>
            <a:ext cx="2672378" cy="601840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Rectangle 11"/>
          <p:cNvSpPr/>
          <p:nvPr/>
        </p:nvSpPr>
        <p:spPr>
          <a:xfrm>
            <a:off x="8700582" y="4341069"/>
            <a:ext cx="1453069" cy="47858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build="p" bldLvl="5" animBg="1" advAuto="0"/>
      <p:bldP spid="224" grpId="2" animBg="1" advAuto="0"/>
      <p:bldP spid="225" grpId="3" animBg="1" advAuto="0"/>
      <p:bldP spid="226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0"/>
            <a:ext cx="12190196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Box 4"/>
          <p:cNvSpPr txBox="1"/>
          <p:nvPr/>
        </p:nvSpPr>
        <p:spPr>
          <a:xfrm>
            <a:off x="564129" y="1137115"/>
            <a:ext cx="10911339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endParaRPr/>
          </a:p>
          <a:p>
            <a:pPr algn="ctr">
              <a:defRPr sz="54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3  Quote Details</a:t>
            </a:r>
          </a:p>
        </p:txBody>
      </p:sp>
      <p:pic>
        <p:nvPicPr>
          <p:cNvPr id="23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2869270"/>
            <a:ext cx="11649076" cy="773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195" cy="6859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7" y="1341437"/>
            <a:ext cx="11544301" cy="439102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ctangle 9"/>
          <p:cNvSpPr/>
          <p:nvPr/>
        </p:nvSpPr>
        <p:spPr>
          <a:xfrm>
            <a:off x="367903" y="2179241"/>
            <a:ext cx="4594622" cy="601840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Rectangle 8"/>
          <p:cNvSpPr/>
          <p:nvPr/>
        </p:nvSpPr>
        <p:spPr>
          <a:xfrm>
            <a:off x="5070871" y="2844536"/>
            <a:ext cx="3330179" cy="1327415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Rectangle 11"/>
          <p:cNvSpPr/>
          <p:nvPr/>
        </p:nvSpPr>
        <p:spPr>
          <a:xfrm>
            <a:off x="9849118" y="2648793"/>
            <a:ext cx="1866632" cy="1770806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TextBox 4"/>
          <p:cNvSpPr txBox="1"/>
          <p:nvPr/>
        </p:nvSpPr>
        <p:spPr>
          <a:xfrm>
            <a:off x="2127647" y="4347766"/>
            <a:ext cx="5886451" cy="250444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your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Contact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on the </a:t>
            </a:r>
            <a:r>
              <a:rPr sz="1600">
                <a:latin typeface="AltisUniSA-Bold"/>
                <a:ea typeface="AltisUniSA-Bold"/>
                <a:cs typeface="AltisUniSA-Bold"/>
                <a:sym typeface="AltisUniSA-Bold"/>
              </a:rPr>
              <a:t>+</a:t>
            </a:r>
            <a:r>
              <a:t> and enter your details (First time using Portal)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Enter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Special Instructions</a:t>
            </a:r>
            <a:r>
              <a:t> (if required)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If your details are not in the portal, click on the </a:t>
            </a:r>
            <a:r>
              <a:rPr sz="1600">
                <a:latin typeface="AltisUniSA-Bold"/>
                <a:ea typeface="AltisUniSA-Bold"/>
                <a:cs typeface="AltisUniSA-Bold"/>
                <a:sym typeface="AltisUniSA-Bold"/>
              </a:rPr>
              <a:t>+</a:t>
            </a:r>
            <a:r>
              <a:t> and enter your details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Quote</a:t>
            </a:r>
            <a:r>
              <a:t> letter (to download for approval)</a:t>
            </a:r>
          </a:p>
          <a:p>
            <a:pPr>
              <a:defRPr sz="12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Checkout</a:t>
            </a:r>
          </a:p>
        </p:txBody>
      </p:sp>
      <p:sp>
        <p:nvSpPr>
          <p:cNvPr id="242" name="Rectangle 10"/>
          <p:cNvSpPr/>
          <p:nvPr/>
        </p:nvSpPr>
        <p:spPr>
          <a:xfrm>
            <a:off x="10477500" y="5005809"/>
            <a:ext cx="1386809" cy="577428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2" animBg="1" advAuto="0"/>
      <p:bldP spid="239" grpId="3" animBg="1" advAuto="0"/>
      <p:bldP spid="240" grpId="4" animBg="1" advAuto="0"/>
      <p:bldP spid="241" grpId="1" build="p" bldLvl="5" animBg="1" advAuto="0"/>
      <p:bldP spid="242" grpId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0"/>
            <a:ext cx="12190196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extBox 4"/>
          <p:cNvSpPr txBox="1"/>
          <p:nvPr/>
        </p:nvSpPr>
        <p:spPr>
          <a:xfrm>
            <a:off x="564129" y="1137115"/>
            <a:ext cx="10911339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endParaRPr/>
          </a:p>
          <a:p>
            <a:pPr algn="ctr">
              <a:defRPr sz="54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4   Checkout</a:t>
            </a:r>
          </a:p>
        </p:txBody>
      </p:sp>
      <p:pic>
        <p:nvPicPr>
          <p:cNvPr id="248" name="Picture 1" descr="Picture 1"/>
          <p:cNvPicPr>
            <a:picLocks noChangeAspect="1"/>
          </p:cNvPicPr>
          <p:nvPr/>
        </p:nvPicPr>
        <p:blipFill>
          <a:blip r:embed="rId3"/>
          <a:srcRect r="5326" b="91250"/>
          <a:stretch>
            <a:fillRect/>
          </a:stretch>
        </p:blipFill>
        <p:spPr>
          <a:xfrm>
            <a:off x="386445" y="3100386"/>
            <a:ext cx="11266706" cy="657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0"/>
            <a:ext cx="12190196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extBox 4"/>
          <p:cNvSpPr txBox="1"/>
          <p:nvPr/>
        </p:nvSpPr>
        <p:spPr>
          <a:xfrm>
            <a:off x="514353" y="607605"/>
            <a:ext cx="2621277" cy="235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If you have added more than one item, you can cancel a product by clicking on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 X</a:t>
            </a:r>
            <a:endParaRPr sz="1200">
              <a:latin typeface="AltisUniSA-Heavy"/>
              <a:ea typeface="AltisUniSA-Heavy"/>
              <a:cs typeface="AltisUniSA-Heavy"/>
              <a:sym typeface="AltisUniSA-Heavy"/>
            </a:endParaRPr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ltisUniSA-Heavy"/>
              <a:ea typeface="AltisUniSA-Heavy"/>
              <a:cs typeface="AltisUniSA-Heavy"/>
              <a:sym typeface="AltisUniSA-Heavy"/>
            </a:endParaRPr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ltisUniSA-Heavy"/>
              <a:ea typeface="AltisUniSA-Heavy"/>
              <a:cs typeface="AltisUniSA-Heavy"/>
              <a:sym typeface="AltisUniSA-Heavy"/>
            </a:endParaRPr>
          </a:p>
          <a:p>
            <a:pPr>
              <a:defRPr sz="19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Complete Order</a:t>
            </a:r>
          </a:p>
        </p:txBody>
      </p:sp>
      <p:pic>
        <p:nvPicPr>
          <p:cNvPr id="25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25" y="432821"/>
            <a:ext cx="8408300" cy="530701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ectangle 11"/>
          <p:cNvSpPr/>
          <p:nvPr/>
        </p:nvSpPr>
        <p:spPr>
          <a:xfrm>
            <a:off x="9753600" y="4962523"/>
            <a:ext cx="1409701" cy="447676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Rectangle 9"/>
          <p:cNvSpPr/>
          <p:nvPr/>
        </p:nvSpPr>
        <p:spPr>
          <a:xfrm>
            <a:off x="11449049" y="1006770"/>
            <a:ext cx="314352" cy="325987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Rectangle 12"/>
          <p:cNvSpPr/>
          <p:nvPr/>
        </p:nvSpPr>
        <p:spPr>
          <a:xfrm>
            <a:off x="11454731" y="2750072"/>
            <a:ext cx="314352" cy="325987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1" build="p" bldLvl="5" animBg="1" advAuto="0"/>
      <p:bldP spid="255" grpId="4" animBg="1" advAuto="0"/>
      <p:bldP spid="256" grpId="2" animBg="1" advAuto="0"/>
      <p:bldP spid="257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-1016"/>
            <a:ext cx="12190196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Rectangle 2"/>
          <p:cNvSpPr txBox="1"/>
          <p:nvPr/>
        </p:nvSpPr>
        <p:spPr>
          <a:xfrm>
            <a:off x="1132505" y="889334"/>
            <a:ext cx="999694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  <a:latin typeface="Altis UniSA Black"/>
                <a:ea typeface="Altis UniSA Black"/>
                <a:cs typeface="Altis UniSA Black"/>
                <a:sym typeface="Altis UniSA Black"/>
              </a:defRPr>
            </a:pPr>
            <a:r>
              <a:rPr dirty="0"/>
              <a:t>Contact UniPrint </a:t>
            </a:r>
          </a:p>
          <a:p>
            <a:pPr>
              <a:defRPr sz="2000">
                <a:solidFill>
                  <a:srgbClr val="FFFFFF"/>
                </a:solidFill>
                <a:latin typeface="AltisUniSA-Light"/>
                <a:ea typeface="AltisUniSA-Light"/>
                <a:cs typeface="AltisUniSA-Light"/>
                <a:sym typeface="AltisUniSA-Light"/>
              </a:defRPr>
            </a:pPr>
            <a:r>
              <a:rPr dirty="0"/>
              <a:t>			</a:t>
            </a:r>
          </a:p>
          <a:p>
            <a:pPr>
              <a:defRPr sz="2000">
                <a:solidFill>
                  <a:srgbClr val="FFFFFF"/>
                </a:solidFill>
                <a:latin typeface="AltisUniSA-Light"/>
                <a:ea typeface="AltisUniSA-Light"/>
                <a:cs typeface="AltisUniSA-Light"/>
                <a:sym typeface="AltisUniSA-Light"/>
              </a:defRPr>
            </a:pPr>
            <a:r>
              <a:rPr dirty="0"/>
              <a:t>		</a:t>
            </a:r>
            <a:endParaRPr u="sng" dirty="0">
              <a:solidFill>
                <a:srgbClr val="000000"/>
              </a:solidFill>
              <a:latin typeface="Segoe UI Semilight"/>
              <a:ea typeface="Segoe UI Semilight"/>
              <a:cs typeface="Segoe UI Semilight"/>
              <a:sym typeface="Segoe UI Semilight"/>
            </a:endParaRPr>
          </a:p>
          <a:p>
            <a:pPr>
              <a:defRPr sz="2000">
                <a:solidFill>
                  <a:srgbClr val="FFFFFF"/>
                </a:solidFill>
                <a:latin typeface="AltisUniSA-Bold"/>
                <a:ea typeface="AltisUniSA-Bold"/>
                <a:cs typeface="AltisUniSA-Bold"/>
                <a:sym typeface="AltisUniSA-Bold"/>
              </a:defRPr>
            </a:pPr>
            <a:r>
              <a:rPr dirty="0"/>
              <a:t>			Lisa Welsh | UniPrint Coordinator</a:t>
            </a:r>
          </a:p>
          <a:p>
            <a:pPr>
              <a:defRPr sz="2000">
                <a:solidFill>
                  <a:srgbClr val="FFFFFF"/>
                </a:solidFill>
                <a:latin typeface="AltisUniSA-Light"/>
                <a:ea typeface="AltisUniSA-Light"/>
                <a:cs typeface="AltisUniSA-Light"/>
                <a:sym typeface="AltisUniSA-Light"/>
              </a:defRPr>
            </a:pPr>
            <a:r>
              <a:rPr dirty="0"/>
              <a:t>			T: 8302 1350			 	</a:t>
            </a:r>
          </a:p>
          <a:p>
            <a:pPr>
              <a:defRPr sz="2000">
                <a:solidFill>
                  <a:srgbClr val="FFFFFF"/>
                </a:solidFill>
                <a:latin typeface="AltisUniSA-Light"/>
                <a:ea typeface="AltisUniSA-Light"/>
                <a:cs typeface="AltisUniSA-Light"/>
                <a:sym typeface="AltisUniSA-Light"/>
              </a:defRPr>
            </a:pPr>
            <a:r>
              <a:rPr dirty="0"/>
              <a:t>			E: lisa.welsh@unisa.edu.au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195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356108" y="265998"/>
            <a:ext cx="11479784" cy="150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lvl1pPr>
          </a:lstStyle>
          <a:p>
            <a:r>
              <a:t>Workflow</a:t>
            </a:r>
            <a:endParaRPr sz="4500"/>
          </a:p>
        </p:txBody>
      </p:sp>
      <p:grpSp>
        <p:nvGrpSpPr>
          <p:cNvPr id="124" name="Diagram 11"/>
          <p:cNvGrpSpPr/>
          <p:nvPr/>
        </p:nvGrpSpPr>
        <p:grpSpPr>
          <a:xfrm>
            <a:off x="3216046" y="782599"/>
            <a:ext cx="5751139" cy="5805611"/>
            <a:chOff x="0" y="0"/>
            <a:chExt cx="5751139" cy="5805609"/>
          </a:xfrm>
        </p:grpSpPr>
        <p:grpSp>
          <p:nvGrpSpPr>
            <p:cNvPr id="106" name="Group"/>
            <p:cNvGrpSpPr/>
            <p:nvPr/>
          </p:nvGrpSpPr>
          <p:grpSpPr>
            <a:xfrm>
              <a:off x="3007193" y="307409"/>
              <a:ext cx="2450488" cy="2576596"/>
              <a:chOff x="0" y="0"/>
              <a:chExt cx="2450487" cy="2576595"/>
            </a:xfrm>
          </p:grpSpPr>
          <p:sp>
            <p:nvSpPr>
              <p:cNvPr id="104" name="Shape"/>
              <p:cNvSpPr/>
              <p:nvPr/>
            </p:nvSpPr>
            <p:spPr>
              <a:xfrm>
                <a:off x="0" y="0"/>
                <a:ext cx="2450488" cy="2576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9839" y="0"/>
                      <a:pt x="18560" y="6026"/>
                      <a:pt x="21600" y="14925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33450"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" name="CUSTOMER LOGON TO PORTAL"/>
              <p:cNvSpPr txBox="1"/>
              <p:nvPr/>
            </p:nvSpPr>
            <p:spPr>
              <a:xfrm>
                <a:off x="111652" y="877333"/>
                <a:ext cx="1656383" cy="1082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6669" tIns="26669" rIns="26669" bIns="26669" numCol="1" anchor="ctr">
                <a:spAutoFit/>
              </a:bodyPr>
              <a:lstStyle/>
              <a:p>
                <a:pPr algn="ctr" defTabSz="933450">
                  <a:spcBef>
                    <a:spcPts val="800"/>
                  </a:spcBef>
                  <a:defRPr sz="2100">
                    <a:solidFill>
                      <a:srgbClr val="FFFFFF"/>
                    </a:solidFill>
                    <a:latin typeface="Altis UniSA Medium"/>
                    <a:ea typeface="Altis UniSA Medium"/>
                    <a:cs typeface="Altis UniSA Medium"/>
                    <a:sym typeface="Altis UniSA Medium"/>
                  </a:defRPr>
                </a:pPr>
                <a:r>
                  <a:t>CUSTOMER</a:t>
                </a:r>
                <a:br/>
                <a:r>
                  <a:t>LOGON TO PORTAL</a:t>
                </a:r>
              </a:p>
            </p:txBody>
          </p:sp>
        </p:grpSp>
        <p:grpSp>
          <p:nvGrpSpPr>
            <p:cNvPr id="109" name="Group"/>
            <p:cNvGrpSpPr/>
            <p:nvPr/>
          </p:nvGrpSpPr>
          <p:grpSpPr>
            <a:xfrm>
              <a:off x="3051363" y="2225210"/>
              <a:ext cx="2576771" cy="2880722"/>
              <a:chOff x="0" y="0"/>
              <a:chExt cx="2576770" cy="2880720"/>
            </a:xfrm>
          </p:grpSpPr>
          <p:sp>
            <p:nvSpPr>
              <p:cNvPr id="107" name="Shape"/>
              <p:cNvSpPr/>
              <p:nvPr/>
            </p:nvSpPr>
            <p:spPr>
              <a:xfrm>
                <a:off x="0" y="0"/>
                <a:ext cx="2576771" cy="288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0" h="21600" extrusionOk="0">
                    <a:moveTo>
                      <a:pt x="18935" y="0"/>
                    </a:moveTo>
                    <a:cubicBezTo>
                      <a:pt x="21600" y="7960"/>
                      <a:pt x="18680" y="16680"/>
                      <a:pt x="11702" y="21600"/>
                    </a:cubicBezTo>
                    <a:lnTo>
                      <a:pt x="0" y="597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8" name="CUSTOMER SELECTS ITEMS REQUIRED"/>
              <p:cNvSpPr txBox="1"/>
              <p:nvPr/>
            </p:nvSpPr>
            <p:spPr>
              <a:xfrm>
                <a:off x="742304" y="526574"/>
                <a:ext cx="1533688" cy="1322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6669" tIns="26669" rIns="26669" bIns="26669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  <a:latin typeface="Altis UniSA Medium"/>
                    <a:ea typeface="Altis UniSA Medium"/>
                    <a:cs typeface="Altis UniSA Medium"/>
                    <a:sym typeface="Altis UniSA Medium"/>
                  </a:defRPr>
                </a:lvl1pPr>
              </a:lstStyle>
              <a:p>
                <a:r>
                  <a:t>CUSTOMER SELECTS ITEMS REQUIRED</a:t>
                </a:r>
              </a:p>
            </p:txBody>
          </p:sp>
        </p:grpSp>
        <p:grpSp>
          <p:nvGrpSpPr>
            <p:cNvPr id="112" name="Group"/>
            <p:cNvGrpSpPr/>
            <p:nvPr/>
          </p:nvGrpSpPr>
          <p:grpSpPr>
            <a:xfrm>
              <a:off x="1420318" y="3106082"/>
              <a:ext cx="3028971" cy="2576595"/>
              <a:chOff x="0" y="0"/>
              <a:chExt cx="3028969" cy="2576594"/>
            </a:xfrm>
          </p:grpSpPr>
          <p:sp>
            <p:nvSpPr>
              <p:cNvPr id="110" name="Shape"/>
              <p:cNvSpPr/>
              <p:nvPr/>
            </p:nvSpPr>
            <p:spPr>
              <a:xfrm>
                <a:off x="0" y="0"/>
                <a:ext cx="3028970" cy="2576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07" extrusionOk="0">
                    <a:moveTo>
                      <a:pt x="21600" y="16429"/>
                    </a:moveTo>
                    <a:cubicBezTo>
                      <a:pt x="15160" y="21600"/>
                      <a:pt x="6440" y="21600"/>
                      <a:pt x="0" y="16429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C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" name="UNIPRINT  PROCESSES ORDER"/>
              <p:cNvSpPr txBox="1"/>
              <p:nvPr/>
            </p:nvSpPr>
            <p:spPr>
              <a:xfrm>
                <a:off x="778314" y="1211000"/>
                <a:ext cx="1472341" cy="1013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6669" tIns="26669" rIns="26669" bIns="26669" numCol="1" anchor="ctr">
                <a:sp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  <a:latin typeface="Altis UniSA Medium"/>
                    <a:ea typeface="Altis UniSA Medium"/>
                    <a:cs typeface="Altis UniSA Medium"/>
                    <a:sym typeface="Altis UniSA Medium"/>
                  </a:defRPr>
                </a:pPr>
                <a:r>
                  <a:t>UNIPRINT  </a:t>
                </a:r>
                <a:r>
                  <a:rPr sz="2000"/>
                  <a:t>PROCESSES</a:t>
                </a:r>
                <a:r>
                  <a:t> ORDER</a:t>
                </a:r>
              </a:p>
            </p:txBody>
          </p:sp>
        </p:grpSp>
        <p:grpSp>
          <p:nvGrpSpPr>
            <p:cNvPr id="115" name="Group"/>
            <p:cNvGrpSpPr/>
            <p:nvPr/>
          </p:nvGrpSpPr>
          <p:grpSpPr>
            <a:xfrm>
              <a:off x="241471" y="2225211"/>
              <a:ext cx="2576773" cy="2880722"/>
              <a:chOff x="0" y="0"/>
              <a:chExt cx="2576771" cy="2880720"/>
            </a:xfrm>
          </p:grpSpPr>
          <p:sp>
            <p:nvSpPr>
              <p:cNvPr id="113" name="Shape"/>
              <p:cNvSpPr/>
              <p:nvPr/>
            </p:nvSpPr>
            <p:spPr>
              <a:xfrm>
                <a:off x="0" y="0"/>
                <a:ext cx="2576772" cy="288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0" h="21600" extrusionOk="0">
                    <a:moveTo>
                      <a:pt x="8208" y="21600"/>
                    </a:moveTo>
                    <a:cubicBezTo>
                      <a:pt x="1230" y="16680"/>
                      <a:pt x="-1690" y="7960"/>
                      <a:pt x="975" y="0"/>
                    </a:cubicBezTo>
                    <a:lnTo>
                      <a:pt x="19910" y="5970"/>
                    </a:lnTo>
                    <a:close/>
                  </a:path>
                </a:pathLst>
              </a:custGeom>
              <a:solidFill>
                <a:srgbClr val="9900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" name="PRINTER         DELIVERS GOODS"/>
              <p:cNvSpPr txBox="1"/>
              <p:nvPr/>
            </p:nvSpPr>
            <p:spPr>
              <a:xfrm>
                <a:off x="300778" y="680878"/>
                <a:ext cx="1533688" cy="1013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6669" tIns="26669" rIns="26669" bIns="26669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  <a:latin typeface="Altis UniSA Medium"/>
                    <a:ea typeface="Altis UniSA Medium"/>
                    <a:cs typeface="Altis UniSA Medium"/>
                    <a:sym typeface="Altis UniSA Medium"/>
                  </a:defRPr>
                </a:lvl1pPr>
              </a:lstStyle>
              <a:p>
                <a:r>
                  <a:t>PRINTER         DELIVERS GOODS</a:t>
                </a:r>
              </a:p>
            </p:txBody>
          </p:sp>
        </p:grpSp>
        <p:grpSp>
          <p:nvGrpSpPr>
            <p:cNvPr id="118" name="Group"/>
            <p:cNvGrpSpPr/>
            <p:nvPr/>
          </p:nvGrpSpPr>
          <p:grpSpPr>
            <a:xfrm>
              <a:off x="411926" y="307409"/>
              <a:ext cx="2450488" cy="2576597"/>
              <a:chOff x="0" y="0"/>
              <a:chExt cx="2450487" cy="2576595"/>
            </a:xfrm>
          </p:grpSpPr>
          <p:sp>
            <p:nvSpPr>
              <p:cNvPr id="116" name="Shape"/>
              <p:cNvSpPr/>
              <p:nvPr/>
            </p:nvSpPr>
            <p:spPr>
              <a:xfrm>
                <a:off x="0" y="0"/>
                <a:ext cx="2450488" cy="2576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925"/>
                    </a:moveTo>
                    <a:cubicBezTo>
                      <a:pt x="3040" y="6026"/>
                      <a:pt x="11761" y="0"/>
                      <a:pt x="2160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CF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latin typeface="AltisUniSA-Regular"/>
                    <a:ea typeface="AltisUniSA-Regular"/>
                    <a:cs typeface="AltisUniSA-Regular"/>
                    <a:sym typeface="AltisUniSA-Regular"/>
                  </a:defRPr>
                </a:pPr>
                <a:endParaRPr/>
              </a:p>
            </p:txBody>
          </p:sp>
          <p:sp>
            <p:nvSpPr>
              <p:cNvPr id="117" name="PRINTER  INVOICES  (via Finance One  APES Workflow)"/>
              <p:cNvSpPr txBox="1"/>
              <p:nvPr/>
            </p:nvSpPr>
            <p:spPr>
              <a:xfrm>
                <a:off x="682452" y="890033"/>
                <a:ext cx="1656383" cy="1056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6669" tIns="26669" rIns="26669" bIns="26669" numCol="1" anchor="ctr">
                <a:sp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latin typeface="Altis UniSA Medium"/>
                    <a:ea typeface="Altis UniSA Medium"/>
                    <a:cs typeface="Altis UniSA Medium"/>
                    <a:sym typeface="Altis UniSA Medium"/>
                  </a:defRPr>
                </a:pPr>
                <a:r>
                  <a:t>PRINTER</a:t>
                </a:r>
                <a:br/>
                <a:r>
                  <a:t> INVOICES </a:t>
                </a:r>
                <a:br/>
                <a:r>
                  <a:rPr sz="1200">
                    <a:latin typeface="AltisUniSA-Regular"/>
                    <a:ea typeface="AltisUniSA-Regular"/>
                    <a:cs typeface="AltisUniSA-Regular"/>
                    <a:sym typeface="AltisUniSA-Regular"/>
                  </a:rPr>
                  <a:t>(via Finance One </a:t>
                </a:r>
                <a:br>
                  <a:rPr sz="1200">
                    <a:latin typeface="AltisUniSA-Regular"/>
                    <a:ea typeface="AltisUniSA-Regular"/>
                    <a:cs typeface="AltisUniSA-Regular"/>
                    <a:sym typeface="AltisUniSA-Regular"/>
                  </a:rPr>
                </a:br>
                <a:r>
                  <a:rPr sz="1200">
                    <a:latin typeface="AltisUniSA-Regular"/>
                    <a:ea typeface="AltisUniSA-Regular"/>
                    <a:cs typeface="AltisUniSA-Regular"/>
                    <a:sym typeface="AltisUniSA-Regular"/>
                  </a:rPr>
                  <a:t>APES Workflow)</a:t>
                </a:r>
              </a:p>
            </p:txBody>
          </p:sp>
        </p:grpSp>
        <p:sp>
          <p:nvSpPr>
            <p:cNvPr id="119" name="Shape"/>
            <p:cNvSpPr/>
            <p:nvPr/>
          </p:nvSpPr>
          <p:spPr>
            <a:xfrm>
              <a:off x="3006950" y="184695"/>
              <a:ext cx="2667816" cy="191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" y="0"/>
                  </a:moveTo>
                  <a:cubicBezTo>
                    <a:pt x="8750" y="0"/>
                    <a:pt x="16655" y="7283"/>
                    <a:pt x="20095" y="18513"/>
                  </a:cubicBezTo>
                  <a:lnTo>
                    <a:pt x="21600" y="17830"/>
                  </a:lnTo>
                  <a:lnTo>
                    <a:pt x="19651" y="21600"/>
                  </a:lnTo>
                  <a:lnTo>
                    <a:pt x="16309" y="20230"/>
                  </a:lnTo>
                  <a:lnTo>
                    <a:pt x="17815" y="19547"/>
                  </a:lnTo>
                  <a:lnTo>
                    <a:pt x="17815" y="19547"/>
                  </a:lnTo>
                  <a:cubicBezTo>
                    <a:pt x="14703" y="9690"/>
                    <a:pt x="7715" y="3329"/>
                    <a:pt x="0" y="3329"/>
                  </a:cubicBezTo>
                  <a:close/>
                </a:path>
              </a:pathLst>
            </a:cu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Shape"/>
            <p:cNvSpPr/>
            <p:nvPr/>
          </p:nvSpPr>
          <p:spPr>
            <a:xfrm>
              <a:off x="4539337" y="2187210"/>
              <a:ext cx="1211803" cy="302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8" h="21600" extrusionOk="0">
                  <a:moveTo>
                    <a:pt x="16497" y="0"/>
                  </a:moveTo>
                  <a:lnTo>
                    <a:pt x="16497" y="0"/>
                  </a:lnTo>
                  <a:cubicBezTo>
                    <a:pt x="21600" y="7338"/>
                    <a:pt x="16846" y="15392"/>
                    <a:pt x="4413" y="20470"/>
                  </a:cubicBezTo>
                  <a:lnTo>
                    <a:pt x="6171" y="21600"/>
                  </a:lnTo>
                  <a:lnTo>
                    <a:pt x="188" y="20701"/>
                  </a:lnTo>
                  <a:lnTo>
                    <a:pt x="0" y="17631"/>
                  </a:lnTo>
                  <a:lnTo>
                    <a:pt x="1757" y="18760"/>
                  </a:lnTo>
                  <a:cubicBezTo>
                    <a:pt x="12615" y="14225"/>
                    <a:pt x="16718" y="7122"/>
                    <a:pt x="12217" y="65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Shape"/>
            <p:cNvSpPr/>
            <p:nvPr/>
          </p:nvSpPr>
          <p:spPr>
            <a:xfrm>
              <a:off x="1434552" y="5026278"/>
              <a:ext cx="3087060" cy="77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90" extrusionOk="0">
                  <a:moveTo>
                    <a:pt x="21600" y="5985"/>
                  </a:moveTo>
                  <a:lnTo>
                    <a:pt x="21600" y="5985"/>
                  </a:lnTo>
                  <a:cubicBezTo>
                    <a:pt x="15483" y="20404"/>
                    <a:pt x="7305" y="21600"/>
                    <a:pt x="814" y="9024"/>
                  </a:cubicBezTo>
                  <a:lnTo>
                    <a:pt x="9" y="12616"/>
                  </a:lnTo>
                  <a:lnTo>
                    <a:pt x="0" y="3281"/>
                  </a:lnTo>
                  <a:lnTo>
                    <a:pt x="2835" y="0"/>
                  </a:lnTo>
                  <a:lnTo>
                    <a:pt x="2030" y="3591"/>
                  </a:lnTo>
                  <a:lnTo>
                    <a:pt x="2030" y="3591"/>
                  </a:lnTo>
                  <a:cubicBezTo>
                    <a:pt x="7793" y="14477"/>
                    <a:pt x="14994" y="13295"/>
                    <a:pt x="20389" y="577"/>
                  </a:cubicBezTo>
                  <a:close/>
                </a:path>
              </a:pathLst>
            </a:custGeom>
            <a:solidFill>
              <a:srgbClr val="CC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Shape"/>
            <p:cNvSpPr/>
            <p:nvPr/>
          </p:nvSpPr>
          <p:spPr>
            <a:xfrm>
              <a:off x="0" y="2232712"/>
              <a:ext cx="1404525" cy="297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8236" y="21600"/>
                  </a:moveTo>
                  <a:lnTo>
                    <a:pt x="18236" y="21600"/>
                  </a:lnTo>
                  <a:cubicBezTo>
                    <a:pt x="5290" y="16985"/>
                    <a:pt x="-801" y="9027"/>
                    <a:pt x="2755" y="1372"/>
                  </a:cubicBezTo>
                  <a:lnTo>
                    <a:pt x="0" y="932"/>
                  </a:lnTo>
                  <a:lnTo>
                    <a:pt x="5786" y="0"/>
                  </a:lnTo>
                  <a:lnTo>
                    <a:pt x="9676" y="2475"/>
                  </a:lnTo>
                  <a:lnTo>
                    <a:pt x="6922" y="2036"/>
                  </a:lnTo>
                  <a:cubicBezTo>
                    <a:pt x="3938" y="8804"/>
                    <a:pt x="9381" y="15799"/>
                    <a:pt x="20799" y="19869"/>
                  </a:cubicBezTo>
                  <a:close/>
                </a:path>
              </a:pathLst>
            </a:custGeom>
            <a:solidFill>
              <a:srgbClr val="9900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Shape"/>
            <p:cNvSpPr/>
            <p:nvPr/>
          </p:nvSpPr>
          <p:spPr>
            <a:xfrm>
              <a:off x="295487" y="0"/>
              <a:ext cx="2566929" cy="214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682"/>
                  </a:moveTo>
                  <a:lnTo>
                    <a:pt x="0" y="20682"/>
                  </a:lnTo>
                  <a:cubicBezTo>
                    <a:pt x="2809" y="10315"/>
                    <a:pt x="10503" y="2956"/>
                    <a:pt x="19557" y="1974"/>
                  </a:cubicBezTo>
                  <a:lnTo>
                    <a:pt x="19557" y="0"/>
                  </a:lnTo>
                  <a:lnTo>
                    <a:pt x="21600" y="3349"/>
                  </a:lnTo>
                  <a:lnTo>
                    <a:pt x="19557" y="6932"/>
                  </a:lnTo>
                  <a:lnTo>
                    <a:pt x="19557" y="4959"/>
                  </a:lnTo>
                  <a:lnTo>
                    <a:pt x="19557" y="4959"/>
                  </a:lnTo>
                  <a:cubicBezTo>
                    <a:pt x="11581" y="5930"/>
                    <a:pt x="4835" y="12457"/>
                    <a:pt x="2357" y="21600"/>
                  </a:cubicBezTo>
                  <a:close/>
                </a:path>
              </a:pathLst>
            </a:custGeom>
            <a:solidFill>
              <a:srgbClr val="CCF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0"/>
            <a:ext cx="12190196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 5"/>
          <p:cNvSpPr txBox="1"/>
          <p:nvPr/>
        </p:nvSpPr>
        <p:spPr>
          <a:xfrm>
            <a:off x="1055812" y="368412"/>
            <a:ext cx="10080375" cy="576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  <a:latin typeface="AltisUniSA-Light"/>
                <a:ea typeface="AltisUniSA-Light"/>
                <a:cs typeface="AltisUniSA-Light"/>
                <a:sym typeface="AltisUniSA-Light"/>
              </a:defRPr>
            </a:pPr>
            <a:endParaRPr/>
          </a:p>
          <a:p>
            <a:pPr algn="ctr">
              <a:defRPr sz="36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Recommended browsers </a:t>
            </a:r>
          </a:p>
          <a:p>
            <a:pPr algn="ctr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Copy the following link &amp; save to your favorites </a:t>
            </a:r>
          </a:p>
          <a:p>
            <a:pPr algn="ctr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600" b="1">
                <a:solidFill>
                  <a:srgbClr val="FFFFFF"/>
                </a:solidFill>
                <a:latin typeface="Altis UniSA Heavy"/>
                <a:ea typeface="Altis UniSA Heavy"/>
                <a:cs typeface="Altis UniSA Heavy"/>
                <a:sym typeface="Altis UniSA Heavy"/>
              </a:defRPr>
            </a:pPr>
            <a:r>
              <a:t>https://unisa.printiq.com/login.aspx</a:t>
            </a:r>
          </a:p>
          <a:p>
            <a:pPr algn="ctr">
              <a:defRPr sz="1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000" i="1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*Secure site: Ensure full link is used https://</a:t>
            </a:r>
            <a:endParaRPr sz="2800"/>
          </a:p>
        </p:txBody>
      </p:sp>
      <p:pic>
        <p:nvPicPr>
          <p:cNvPr id="13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359" y="1730737"/>
            <a:ext cx="2944705" cy="127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9" descr="Picture 9"/>
          <p:cNvPicPr>
            <a:picLocks noChangeAspect="1"/>
          </p:cNvPicPr>
          <p:nvPr/>
        </p:nvPicPr>
        <p:blipFill>
          <a:blip r:embed="rId4"/>
          <a:srcRect t="8442" r="285" b="3754"/>
          <a:stretch>
            <a:fillRect/>
          </a:stretch>
        </p:blipFill>
        <p:spPr>
          <a:xfrm>
            <a:off x="2427551" y="1730737"/>
            <a:ext cx="2756135" cy="1279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  <p:bldP spid="130" grpId="3" animBg="1" advAuto="0"/>
      <p:bldP spid="131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-1016"/>
            <a:ext cx="12190196" cy="6859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276" y="1122362"/>
            <a:ext cx="10210801" cy="543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Box 4"/>
          <p:cNvSpPr txBox="1"/>
          <p:nvPr/>
        </p:nvSpPr>
        <p:spPr>
          <a:xfrm>
            <a:off x="1569719" y="1876994"/>
            <a:ext cx="4909348" cy="322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/>
            </a:pPr>
            <a:endParaRPr/>
          </a:p>
          <a:p>
            <a:pPr algn="ctr">
              <a:defRPr sz="36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r>
              <a:t>Username </a:t>
            </a:r>
          </a:p>
          <a:p>
            <a:pPr algn="ctr">
              <a:defRPr sz="24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endParaRPr/>
          </a:p>
          <a:p>
            <a:pPr algn="ctr">
              <a:defRPr sz="36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r>
              <a:t>Password </a:t>
            </a:r>
          </a:p>
          <a:p>
            <a:pPr algn="ctr">
              <a:defRPr sz="24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endParaRPr/>
          </a:p>
          <a:p>
            <a:pPr algn="ctr">
              <a:defRPr sz="36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r>
              <a:t>Click Sign In</a:t>
            </a:r>
          </a:p>
        </p:txBody>
      </p:sp>
      <p:sp>
        <p:nvSpPr>
          <p:cNvPr id="138" name="TextBox 8"/>
          <p:cNvSpPr txBox="1"/>
          <p:nvPr/>
        </p:nvSpPr>
        <p:spPr>
          <a:xfrm>
            <a:off x="1031868" y="195137"/>
            <a:ext cx="10491615" cy="147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lvl1pPr>
          </a:lstStyle>
          <a:p>
            <a:r>
              <a:t>Login using your UniSA Login</a:t>
            </a:r>
            <a:endParaRPr sz="3600"/>
          </a:p>
        </p:txBody>
      </p:sp>
      <p:sp>
        <p:nvSpPr>
          <p:cNvPr id="139" name="Rectangle 10"/>
          <p:cNvSpPr/>
          <p:nvPr/>
        </p:nvSpPr>
        <p:spPr>
          <a:xfrm>
            <a:off x="7616952" y="3215639"/>
            <a:ext cx="3310129" cy="386399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 11"/>
          <p:cNvSpPr/>
          <p:nvPr/>
        </p:nvSpPr>
        <p:spPr>
          <a:xfrm>
            <a:off x="7613904" y="2801111"/>
            <a:ext cx="3310129" cy="386399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Rectangle 12"/>
          <p:cNvSpPr/>
          <p:nvPr/>
        </p:nvSpPr>
        <p:spPr>
          <a:xfrm>
            <a:off x="7632720" y="3809472"/>
            <a:ext cx="3310129" cy="386399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  <p:bldP spid="139" grpId="3" animBg="1" advAuto="0"/>
      <p:bldP spid="140" grpId="2" animBg="1" advAuto="0"/>
      <p:bldP spid="141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0"/>
            <a:ext cx="12190196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4"/>
          <p:cNvSpPr txBox="1"/>
          <p:nvPr/>
        </p:nvSpPr>
        <p:spPr>
          <a:xfrm>
            <a:off x="564129" y="1137115"/>
            <a:ext cx="10911339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lvl1pPr>
          </a:lstStyle>
          <a:p>
            <a:r>
              <a:t>Step 1  Select Product</a:t>
            </a:r>
          </a:p>
        </p:txBody>
      </p:sp>
      <p:pic>
        <p:nvPicPr>
          <p:cNvPr id="147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3090861"/>
            <a:ext cx="10258426" cy="676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0"/>
            <a:ext cx="12190196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4"/>
          <p:cNvSpPr txBox="1"/>
          <p:nvPr/>
        </p:nvSpPr>
        <p:spPr>
          <a:xfrm>
            <a:off x="640329" y="1122363"/>
            <a:ext cx="10911339" cy="1300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1.1 </a:t>
            </a:r>
            <a:r>
              <a:rPr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algn="ctr">
              <a:defRPr sz="3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Get Price</a:t>
            </a:r>
          </a:p>
        </p:txBody>
      </p:sp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25" y="2227774"/>
            <a:ext cx="8521749" cy="221995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 10"/>
          <p:cNvSpPr/>
          <p:nvPr/>
        </p:nvSpPr>
        <p:spPr>
          <a:xfrm>
            <a:off x="1882750" y="3645182"/>
            <a:ext cx="1514476" cy="754466"/>
          </a:xfrm>
          <a:prstGeom prst="rect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  <p:bldP spid="154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"/>
            <a:ext cx="12190195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Box 4"/>
          <p:cNvSpPr txBox="1"/>
          <p:nvPr/>
        </p:nvSpPr>
        <p:spPr>
          <a:xfrm>
            <a:off x="275470" y="1045902"/>
            <a:ext cx="4628497" cy="301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  <a:latin typeface="AltisUniSA-Light"/>
                <a:ea typeface="AltisUniSA-Light"/>
                <a:cs typeface="AltisUniSA-Light"/>
                <a:sym typeface="AltisUniSA-Light"/>
              </a:defRPr>
            </a:pPr>
            <a:endParaRPr/>
          </a:p>
          <a:p>
            <a:pPr algn="ctr">
              <a:defRPr sz="36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1.2</a:t>
            </a:r>
          </a:p>
          <a:p>
            <a:pPr>
              <a:defRPr sz="28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the required Product</a:t>
            </a:r>
          </a:p>
          <a:p>
            <a:pPr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i="1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Example: Ordering a Business Card</a:t>
            </a:r>
          </a:p>
          <a:p>
            <a:pPr>
              <a:defRPr sz="24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</a:t>
            </a:r>
            <a:r>
              <a:rPr>
                <a:latin typeface="AltisUniSA-Heavy"/>
                <a:ea typeface="AltisUniSA-Heavy"/>
                <a:cs typeface="AltisUniSA-Heavy"/>
                <a:sym typeface="AltisUniSA-Heavy"/>
              </a:rPr>
              <a:t>Corporate Stationery </a:t>
            </a:r>
          </a:p>
        </p:txBody>
      </p:sp>
      <p:pic>
        <p:nvPicPr>
          <p:cNvPr id="160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02" y="869934"/>
            <a:ext cx="6886076" cy="453014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 8"/>
          <p:cNvSpPr/>
          <p:nvPr/>
        </p:nvSpPr>
        <p:spPr>
          <a:xfrm>
            <a:off x="6627303" y="1594959"/>
            <a:ext cx="1272400" cy="1223743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"/>
            <a:ext cx="12190195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4"/>
          <p:cNvSpPr txBox="1"/>
          <p:nvPr/>
        </p:nvSpPr>
        <p:spPr>
          <a:xfrm>
            <a:off x="446345" y="2001838"/>
            <a:ext cx="10594460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1.3</a:t>
            </a:r>
          </a:p>
          <a:p>
            <a:pPr>
              <a:defRPr sz="3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Click </a:t>
            </a:r>
          </a:p>
          <a:p>
            <a:pPr>
              <a:defRPr sz="3600">
                <a:solidFill>
                  <a:srgbClr val="FFFFFF"/>
                </a:solidFill>
                <a:latin typeface="AltisUniSA-Black"/>
                <a:ea typeface="AltisUniSA-Black"/>
                <a:cs typeface="AltisUniSA-Black"/>
                <a:sym typeface="AltisUniSA-Black"/>
              </a:defRPr>
            </a:pPr>
            <a:r>
              <a:t>Business Cards</a:t>
            </a:r>
          </a:p>
        </p:txBody>
      </p:sp>
      <p:pic>
        <p:nvPicPr>
          <p:cNvPr id="167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513" y="324745"/>
            <a:ext cx="7673181" cy="596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 8"/>
          <p:cNvSpPr/>
          <p:nvPr/>
        </p:nvSpPr>
        <p:spPr>
          <a:xfrm>
            <a:off x="6056996" y="2005341"/>
            <a:ext cx="1327835" cy="136704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ubtitle 7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"/>
            <a:ext cx="12190195" cy="685901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4"/>
          <p:cNvSpPr txBox="1"/>
          <p:nvPr/>
        </p:nvSpPr>
        <p:spPr>
          <a:xfrm>
            <a:off x="904775" y="407987"/>
            <a:ext cx="10594460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  <a:latin typeface="AltisUniSA-Heavy"/>
                <a:ea typeface="AltisUniSA-Heavy"/>
                <a:cs typeface="AltisUniSA-Heavy"/>
                <a:sym typeface="AltisUniSA-Heavy"/>
              </a:defRPr>
            </a:pPr>
            <a:r>
              <a:t>Step 1.4 </a:t>
            </a:r>
          </a:p>
          <a:p>
            <a:pPr algn="ctr">
              <a:defRPr sz="3600">
                <a:solidFill>
                  <a:srgbClr val="FFFFFF"/>
                </a:solidFill>
                <a:latin typeface="AltisUniSA-Regular"/>
                <a:ea typeface="AltisUniSA-Regular"/>
                <a:cs typeface="AltisUniSA-Regular"/>
                <a:sym typeface="AltisUniSA-Regular"/>
              </a:defRPr>
            </a:pPr>
            <a:r>
              <a:t>Select card required</a:t>
            </a:r>
          </a:p>
        </p:txBody>
      </p:sp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935" y="1600200"/>
            <a:ext cx="9294061" cy="492601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 8"/>
          <p:cNvSpPr/>
          <p:nvPr/>
        </p:nvSpPr>
        <p:spPr>
          <a:xfrm>
            <a:off x="5732605" y="3399620"/>
            <a:ext cx="2716069" cy="2658281"/>
          </a:xfrm>
          <a:prstGeom prst="rect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Altis UniSA Black</vt:lpstr>
      <vt:lpstr>Altis UniSA Heavy</vt:lpstr>
      <vt:lpstr>Altis UniSA Medium</vt:lpstr>
      <vt:lpstr>AltisUniSA-Black</vt:lpstr>
      <vt:lpstr>AltisUniSA-Bold</vt:lpstr>
      <vt:lpstr>AltisUniSA-Heavy</vt:lpstr>
      <vt:lpstr>AltisUniSA-Light</vt:lpstr>
      <vt:lpstr>AltisUniSA-Medium</vt:lpstr>
      <vt:lpstr>AltisUniSA-Regular</vt:lpstr>
      <vt:lpstr>Arial</vt:lpstr>
      <vt:lpstr>Calibri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Bronwyn Nicol</dc:creator>
  <cp:lastModifiedBy>Lisa Welsh</cp:lastModifiedBy>
  <cp:revision>2</cp:revision>
  <dcterms:modified xsi:type="dcterms:W3CDTF">2022-09-30T05:48:22Z</dcterms:modified>
</cp:coreProperties>
</file>