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9"/>
  </p:notesMasterIdLst>
  <p:handoutMasterIdLst>
    <p:handoutMasterId r:id="rId30"/>
  </p:handoutMasterIdLst>
  <p:sldIdLst>
    <p:sldId id="261" r:id="rId5"/>
    <p:sldId id="332" r:id="rId6"/>
    <p:sldId id="333" r:id="rId7"/>
    <p:sldId id="334" r:id="rId8"/>
    <p:sldId id="330" r:id="rId9"/>
    <p:sldId id="335" r:id="rId10"/>
    <p:sldId id="321" r:id="rId11"/>
    <p:sldId id="320" r:id="rId12"/>
    <p:sldId id="331" r:id="rId13"/>
    <p:sldId id="325" r:id="rId14"/>
    <p:sldId id="342" r:id="rId15"/>
    <p:sldId id="344" r:id="rId16"/>
    <p:sldId id="326" r:id="rId17"/>
    <p:sldId id="322" r:id="rId18"/>
    <p:sldId id="323" r:id="rId19"/>
    <p:sldId id="336" r:id="rId20"/>
    <p:sldId id="324" r:id="rId21"/>
    <p:sldId id="327" r:id="rId22"/>
    <p:sldId id="337" r:id="rId23"/>
    <p:sldId id="328" r:id="rId24"/>
    <p:sldId id="338" r:id="rId25"/>
    <p:sldId id="343" r:id="rId26"/>
    <p:sldId id="329" r:id="rId27"/>
    <p:sldId id="339" r:id="rId2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speth McInnes" initials="EM" lastIdx="8" clrIdx="0">
    <p:extLst>
      <p:ext uri="{19B8F6BF-5375-455C-9EA6-DF929625EA0E}">
        <p15:presenceInfo xmlns:p15="http://schemas.microsoft.com/office/powerpoint/2012/main" userId="S::McInneEM@unisa.edu.au::79116013-cd3f-406e-86c8-06a6affb01c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000C8"/>
    <a:srgbClr val="00349C"/>
    <a:srgbClr val="133399"/>
    <a:srgbClr val="17509F"/>
    <a:srgbClr val="0251A1"/>
    <a:srgbClr val="1729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9759" autoAdjust="0"/>
  </p:normalViewPr>
  <p:slideViewPr>
    <p:cSldViewPr snapToGrid="0">
      <p:cViewPr varScale="1">
        <p:scale>
          <a:sx n="106" d="100"/>
          <a:sy n="106" d="100"/>
        </p:scale>
        <p:origin x="1110" y="108"/>
      </p:cViewPr>
      <p:guideLst>
        <p:guide orient="horz" pos="3968"/>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dirty="0"/>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dirty="0"/>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dirty="0"/>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5057262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dirty="0"/>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dirty="0"/>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dirty="0"/>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dirty="0"/>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egiftaustralia.com.a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childprotection.sa.gov.au/reporting-child-abuse/mandated-notifiers-and-their-rol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i.unisa.edu.au/staff/research/research-ethics/human-research-ethics/human-research-ethics-contacts/" TargetMode="External"/><Relationship Id="rId2" Type="http://schemas.openxmlformats.org/officeDocument/2006/relationships/hyperlink" Target="https://mymailunisaedu.sharepoint.com/teams/rch/ris/risethics/Pages/rea.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i.unisa.edu.au/staff/research/research-ethics/human-research-ethics/project-variation/"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i.unisa.edu.au/staff/research/research-ethics/human-research-ethics/human-research-ethics-contac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ymailunisaedu.sharepoint.com/teams/rch/ris/risethics/Pages/rea.aspx" TargetMode="External"/><Relationship Id="rId2" Type="http://schemas.openxmlformats.org/officeDocument/2006/relationships/hyperlink" Target="https://i.unisa.edu.au/staff/research/research-ethics/human-research-ethics/" TargetMode="External"/><Relationship Id="rId1" Type="http://schemas.openxmlformats.org/officeDocument/2006/relationships/slideLayout" Target="../slideLayouts/slideLayout2.xml"/><Relationship Id="rId4" Type="http://schemas.openxmlformats.org/officeDocument/2006/relationships/hyperlink" Target="https://i.unisa.edu.au/staff/research/research-ethics/human-research-ethics/human-research-ethics-contacts/"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i.unisa.edu.au/staff/research/research-ethics/human-research-ethics/about-hrec/hrec-meeting-dat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nhmrc.gov.au/sites/default/files/documents/attachments/publications/human-research-ethics-committees-registered.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ahcsa.org.au/research-overview/ethical-review-ahrec/" TargetMode="External"/><Relationship Id="rId2" Type="http://schemas.openxmlformats.org/officeDocument/2006/relationships/hyperlink" Target="https://www.defence.gov.au/health/hrec/" TargetMode="External"/><Relationship Id="rId1" Type="http://schemas.openxmlformats.org/officeDocument/2006/relationships/slideLayout" Target="../slideLayouts/slideLayout2.xml"/><Relationship Id="rId4" Type="http://schemas.openxmlformats.org/officeDocument/2006/relationships/hyperlink" Target="https://www.education.sa.gov.au/department/research-and-data/research-and-evaluation-department/conducting-research-and-evaluatio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unisa.edu.au/contentassets/1554824d5c1f4e14a1ed1c309e7e33c8/unisa_aboriginal_research_strategy_2019-web.pdf" TargetMode="External"/><Relationship Id="rId2" Type="http://schemas.openxmlformats.org/officeDocument/2006/relationships/hyperlink" Target="https://screening.sa.gov.a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1676400" y="1996296"/>
            <a:ext cx="5791200" cy="387351"/>
          </a:xfrm>
          <a:prstGeom prst="rect">
            <a:avLst/>
          </a:prstGeom>
          <a:noFill/>
        </p:spPr>
        <p:txBody>
          <a:bodyPr/>
          <a:lstStyle/>
          <a:p>
            <a:pPr algn="ctr" eaLnBrk="1" hangingPunct="1"/>
            <a:br>
              <a:rPr lang="en-US" sz="3600" b="1" dirty="0"/>
            </a:br>
            <a:br>
              <a:rPr lang="en-US" sz="3600" b="1" dirty="0"/>
            </a:br>
            <a:br>
              <a:rPr lang="en-US" sz="3600" b="1" dirty="0"/>
            </a:br>
            <a:br>
              <a:rPr lang="en-US" sz="3600" b="1" dirty="0"/>
            </a:br>
            <a:r>
              <a:rPr lang="en-US" sz="3800" b="1" dirty="0">
                <a:solidFill>
                  <a:srgbClr val="FFC000"/>
                </a:solidFill>
              </a:rPr>
              <a:t>Human Research Ethics</a:t>
            </a:r>
            <a:br>
              <a:rPr lang="en-US" sz="3600" b="1" dirty="0">
                <a:solidFill>
                  <a:srgbClr val="FFFF00"/>
                </a:solidFill>
              </a:rPr>
            </a:br>
            <a:br>
              <a:rPr lang="en-US" sz="3600" b="1" dirty="0">
                <a:solidFill>
                  <a:srgbClr val="FFFF00"/>
                </a:solidFill>
              </a:rPr>
            </a:br>
            <a:r>
              <a:rPr lang="en-US" sz="3600" b="1" dirty="0">
                <a:solidFill>
                  <a:srgbClr val="FFFF00"/>
                </a:solidFill>
              </a:rPr>
              <a:t>Guidance for </a:t>
            </a:r>
            <a:br>
              <a:rPr lang="en-US" sz="3600" b="1" dirty="0">
                <a:solidFill>
                  <a:srgbClr val="FFFF00"/>
                </a:solidFill>
              </a:rPr>
            </a:br>
            <a:r>
              <a:rPr lang="en-US" sz="3600" b="1" dirty="0">
                <a:solidFill>
                  <a:srgbClr val="FFFF00"/>
                </a:solidFill>
              </a:rPr>
              <a:t>Preparing Applications </a:t>
            </a:r>
            <a:br>
              <a:rPr lang="en-US" sz="3600" b="1" dirty="0">
                <a:solidFill>
                  <a:srgbClr val="FFFF00"/>
                </a:solidFill>
              </a:rPr>
            </a:br>
            <a:r>
              <a:rPr lang="en-US" sz="3600" b="1" dirty="0">
                <a:solidFill>
                  <a:srgbClr val="FFFF00"/>
                </a:solidFill>
              </a:rPr>
              <a:t>and</a:t>
            </a:r>
            <a:br>
              <a:rPr lang="en-US" sz="3600" b="1" dirty="0">
                <a:solidFill>
                  <a:srgbClr val="FFFF00"/>
                </a:solidFill>
              </a:rPr>
            </a:br>
            <a:r>
              <a:rPr lang="en-US" sz="3600" b="1" dirty="0">
                <a:solidFill>
                  <a:srgbClr val="FFFF00"/>
                </a:solidFill>
              </a:rPr>
              <a:t> Conducting Your Project</a:t>
            </a:r>
            <a:br>
              <a:rPr lang="en-US" dirty="0"/>
            </a:br>
            <a:br>
              <a:rPr lang="en-US" dirty="0"/>
            </a:br>
            <a:br>
              <a:rPr lang="en-US" dirty="0"/>
            </a:br>
            <a:r>
              <a:rPr lang="en-US" b="1" dirty="0"/>
              <a:t>June 2020</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686043" y="296250"/>
            <a:ext cx="6033521" cy="647700"/>
          </a:xfrm>
        </p:spPr>
        <p:txBody>
          <a:bodyPr/>
          <a:lstStyle/>
          <a:p>
            <a:r>
              <a:rPr lang="en-AU" sz="3000" dirty="0"/>
              <a:t>Recruitment Processes – Part 1</a:t>
            </a:r>
          </a:p>
        </p:txBody>
      </p:sp>
      <p:sp>
        <p:nvSpPr>
          <p:cNvPr id="3" name="Text Placeholder 2"/>
          <p:cNvSpPr>
            <a:spLocks noGrp="1"/>
          </p:cNvSpPr>
          <p:nvPr>
            <p:ph type="body" sz="quarter" idx="11"/>
          </p:nvPr>
        </p:nvSpPr>
        <p:spPr>
          <a:xfrm>
            <a:off x="545208" y="1165696"/>
            <a:ext cx="8315193" cy="647700"/>
          </a:xfrm>
        </p:spPr>
        <p:txBody>
          <a:bodyPr/>
          <a:lstStyle/>
          <a:p>
            <a:endParaRPr lang="en-AU" dirty="0"/>
          </a:p>
          <a:p>
            <a:endParaRPr lang="en-AU" dirty="0"/>
          </a:p>
        </p:txBody>
      </p:sp>
      <p:sp>
        <p:nvSpPr>
          <p:cNvPr id="4" name="Rectangle 3"/>
          <p:cNvSpPr/>
          <p:nvPr/>
        </p:nvSpPr>
        <p:spPr>
          <a:xfrm>
            <a:off x="4441195" y="3198168"/>
            <a:ext cx="261610" cy="461665"/>
          </a:xfrm>
          <a:prstGeom prst="rect">
            <a:avLst/>
          </a:prstGeom>
        </p:spPr>
        <p:txBody>
          <a:bodyPr wrap="none">
            <a:spAutoFit/>
          </a:bodyPr>
          <a:lstStyle/>
          <a:p>
            <a:r>
              <a:rPr lang="en-AU" dirty="0">
                <a:solidFill>
                  <a:srgbClr val="000000"/>
                </a:solidFill>
                <a:latin typeface="Times New Roman" panose="02020603050405020304" pitchFamily="18" charset="0"/>
              </a:rPr>
              <a:t> </a:t>
            </a:r>
            <a:endParaRPr lang="en-AU" dirty="0"/>
          </a:p>
        </p:txBody>
      </p:sp>
      <p:sp>
        <p:nvSpPr>
          <p:cNvPr id="5" name="Rectangle 4">
            <a:extLst>
              <a:ext uri="{FF2B5EF4-FFF2-40B4-BE49-F238E27FC236}">
                <a16:creationId xmlns:a16="http://schemas.microsoft.com/office/drawing/2014/main" id="{AB4F5A60-85F1-43CB-BAED-F147ADFCE7EF}"/>
              </a:ext>
            </a:extLst>
          </p:cNvPr>
          <p:cNvSpPr/>
          <p:nvPr/>
        </p:nvSpPr>
        <p:spPr>
          <a:xfrm>
            <a:off x="732854" y="1389958"/>
            <a:ext cx="7478640" cy="3416320"/>
          </a:xfrm>
          <a:prstGeom prst="rect">
            <a:avLst/>
          </a:prstGeom>
        </p:spPr>
        <p:txBody>
          <a:bodyPr wrap="square">
            <a:spAutoFit/>
          </a:bodyPr>
          <a:lstStyle/>
          <a:p>
            <a:pPr marL="285750" indent="-285750">
              <a:spcAft>
                <a:spcPts val="0"/>
              </a:spcAft>
              <a:buFont typeface="Arial" panose="020B0604020202020204" pitchFamily="34" charset="0"/>
              <a:buChar char="•"/>
            </a:pPr>
            <a:r>
              <a:rPr lang="en-US" sz="1800" dirty="0">
                <a:latin typeface="+mn-lt"/>
                <a:ea typeface="Calibri" panose="020F0502020204030204" pitchFamily="34" charset="0"/>
              </a:rPr>
              <a:t>If the participants are in a </a:t>
            </a:r>
            <a:r>
              <a:rPr lang="en-US" sz="1800" b="1" dirty="0">
                <a:latin typeface="+mn-lt"/>
                <a:ea typeface="Calibri" panose="020F0502020204030204" pitchFamily="34" charset="0"/>
              </a:rPr>
              <a:t>dependent / vulnerable relationship       </a:t>
            </a:r>
            <a:r>
              <a:rPr lang="en-US" sz="1800" dirty="0">
                <a:latin typeface="+mn-lt"/>
                <a:ea typeface="Calibri" panose="020F0502020204030204" pitchFamily="34" charset="0"/>
              </a:rPr>
              <a:t>– detail your plan to manage recruitment to avoid coercion by researchers or those with authority over participants</a:t>
            </a:r>
          </a:p>
          <a:p>
            <a:pPr marL="285750" indent="-285750">
              <a:spcAft>
                <a:spcPts val="0"/>
              </a:spcAft>
              <a:buFont typeface="Arial" panose="020B0604020202020204" pitchFamily="34" charset="0"/>
              <a:buChar char="•"/>
            </a:pPr>
            <a:endParaRPr lang="en-AU" sz="1800" dirty="0">
              <a:latin typeface="+mn-lt"/>
              <a:ea typeface="Calibri" panose="020F0502020204030204" pitchFamily="34" charset="0"/>
            </a:endParaRPr>
          </a:p>
          <a:p>
            <a:pPr marL="285750" indent="-285750">
              <a:spcAft>
                <a:spcPts val="0"/>
              </a:spcAft>
              <a:buFont typeface="Arial" panose="020B0604020202020204" pitchFamily="34" charset="0"/>
              <a:buChar char="•"/>
            </a:pPr>
            <a:r>
              <a:rPr lang="en-US" sz="1800" dirty="0">
                <a:latin typeface="+mn-lt"/>
                <a:ea typeface="Calibri" panose="020F0502020204030204" pitchFamily="34" charset="0"/>
              </a:rPr>
              <a:t>For all relevant projects, you will need written permission from site or organisation leaders to engage in: </a:t>
            </a:r>
          </a:p>
          <a:p>
            <a:pPr marL="742950" lvl="1" indent="-285750">
              <a:spcAft>
                <a:spcPts val="0"/>
              </a:spcAft>
              <a:buFont typeface="Wingdings" panose="05000000000000000000" pitchFamily="2" charset="2"/>
              <a:buChar char="Ø"/>
            </a:pPr>
            <a:r>
              <a:rPr lang="en-US" sz="1800" dirty="0">
                <a:latin typeface="+mn-lt"/>
                <a:ea typeface="Calibri" panose="020F0502020204030204" pitchFamily="34" charset="0"/>
              </a:rPr>
              <a:t>recruitment information dissemination (e.g., to post flyers, or allow use of membership / student / staff / patient lists); and/or</a:t>
            </a:r>
          </a:p>
          <a:p>
            <a:pPr marL="742950" lvl="1" indent="-285750">
              <a:spcAft>
                <a:spcPts val="0"/>
              </a:spcAft>
              <a:buFont typeface="Wingdings" panose="05000000000000000000" pitchFamily="2" charset="2"/>
              <a:buChar char="Ø"/>
            </a:pPr>
            <a:r>
              <a:rPr lang="en-US" sz="1800" dirty="0">
                <a:latin typeface="+mn-lt"/>
                <a:ea typeface="Calibri" panose="020F0502020204030204" pitchFamily="34" charset="0"/>
              </a:rPr>
              <a:t>recruitment and data collection processes from involved organisations (including UniSA) or social media hosts (e.g., private Facebook groups)</a:t>
            </a:r>
          </a:p>
          <a:p>
            <a:pPr marL="285750" indent="-285750">
              <a:spcAft>
                <a:spcPts val="0"/>
              </a:spcAft>
              <a:buFont typeface="Arial" panose="020B0604020202020204" pitchFamily="34" charset="0"/>
              <a:buChar char="•"/>
            </a:pPr>
            <a:endParaRPr lang="en-AU" sz="1800" dirty="0">
              <a:latin typeface="+mn-lt"/>
              <a:ea typeface="Calibri" panose="020F0502020204030204" pitchFamily="34" charset="0"/>
            </a:endParaRPr>
          </a:p>
        </p:txBody>
      </p:sp>
    </p:spTree>
    <p:extLst>
      <p:ext uri="{BB962C8B-B14F-4D97-AF65-F5344CB8AC3E}">
        <p14:creationId xmlns:p14="http://schemas.microsoft.com/office/powerpoint/2010/main" val="324451026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686043" y="278143"/>
            <a:ext cx="6033521" cy="647700"/>
          </a:xfrm>
        </p:spPr>
        <p:txBody>
          <a:bodyPr/>
          <a:lstStyle/>
          <a:p>
            <a:r>
              <a:rPr lang="en-AU" sz="3000" dirty="0"/>
              <a:t>Recruitment Processes – Part 2</a:t>
            </a:r>
          </a:p>
        </p:txBody>
      </p:sp>
      <p:sp>
        <p:nvSpPr>
          <p:cNvPr id="3" name="Text Placeholder 2"/>
          <p:cNvSpPr>
            <a:spLocks noGrp="1"/>
          </p:cNvSpPr>
          <p:nvPr>
            <p:ph type="body" sz="quarter" idx="11"/>
          </p:nvPr>
        </p:nvSpPr>
        <p:spPr>
          <a:xfrm>
            <a:off x="545208" y="1165696"/>
            <a:ext cx="8315193" cy="647700"/>
          </a:xfrm>
        </p:spPr>
        <p:txBody>
          <a:bodyPr/>
          <a:lstStyle/>
          <a:p>
            <a:endParaRPr lang="en-AU" dirty="0"/>
          </a:p>
          <a:p>
            <a:endParaRPr lang="en-AU" dirty="0"/>
          </a:p>
        </p:txBody>
      </p:sp>
      <p:sp>
        <p:nvSpPr>
          <p:cNvPr id="4" name="Rectangle 3"/>
          <p:cNvSpPr/>
          <p:nvPr/>
        </p:nvSpPr>
        <p:spPr>
          <a:xfrm>
            <a:off x="4441195" y="3198168"/>
            <a:ext cx="261610" cy="461665"/>
          </a:xfrm>
          <a:prstGeom prst="rect">
            <a:avLst/>
          </a:prstGeom>
        </p:spPr>
        <p:txBody>
          <a:bodyPr wrap="none">
            <a:spAutoFit/>
          </a:bodyPr>
          <a:lstStyle/>
          <a:p>
            <a:r>
              <a:rPr lang="en-AU" dirty="0">
                <a:solidFill>
                  <a:srgbClr val="000000"/>
                </a:solidFill>
                <a:latin typeface="Times New Roman" panose="02020603050405020304" pitchFamily="18" charset="0"/>
              </a:rPr>
              <a:t> </a:t>
            </a:r>
            <a:endParaRPr lang="en-AU" dirty="0"/>
          </a:p>
        </p:txBody>
      </p:sp>
      <p:sp>
        <p:nvSpPr>
          <p:cNvPr id="5" name="Rectangle 4">
            <a:extLst>
              <a:ext uri="{FF2B5EF4-FFF2-40B4-BE49-F238E27FC236}">
                <a16:creationId xmlns:a16="http://schemas.microsoft.com/office/drawing/2014/main" id="{AB4F5A60-85F1-43CB-BAED-F147ADFCE7EF}"/>
              </a:ext>
            </a:extLst>
          </p:cNvPr>
          <p:cNvSpPr/>
          <p:nvPr/>
        </p:nvSpPr>
        <p:spPr>
          <a:xfrm>
            <a:off x="447676" y="1199709"/>
            <a:ext cx="8248648" cy="4324261"/>
          </a:xfrm>
          <a:prstGeom prst="rect">
            <a:avLst/>
          </a:prstGeom>
        </p:spPr>
        <p:txBody>
          <a:bodyPr wrap="square">
            <a:spAutoFit/>
          </a:bodyPr>
          <a:lstStyle/>
          <a:p>
            <a:pPr marL="285750" indent="-285750">
              <a:spcAft>
                <a:spcPts val="0"/>
              </a:spcAft>
              <a:buFont typeface="Arial" panose="020B0604020202020204" pitchFamily="34" charset="0"/>
              <a:buChar char="•"/>
            </a:pPr>
            <a:r>
              <a:rPr lang="en-US" sz="1800" dirty="0">
                <a:latin typeface="+mn-lt"/>
                <a:ea typeface="Calibri" panose="020F0502020204030204" pitchFamily="34" charset="0"/>
              </a:rPr>
              <a:t>You must obtain final ethics approval, and any other required approvals or permissions, </a:t>
            </a:r>
            <a:r>
              <a:rPr lang="en-US" sz="1800" u="sng" dirty="0">
                <a:latin typeface="+mn-lt"/>
                <a:ea typeface="Calibri" panose="020F0502020204030204" pitchFamily="34" charset="0"/>
              </a:rPr>
              <a:t>before</a:t>
            </a:r>
            <a:r>
              <a:rPr lang="en-US" sz="1800" dirty="0">
                <a:latin typeface="+mn-lt"/>
                <a:ea typeface="Calibri" panose="020F0502020204030204" pitchFamily="34" charset="0"/>
              </a:rPr>
              <a:t> commencing recruitment for your project</a:t>
            </a:r>
          </a:p>
          <a:p>
            <a:pPr>
              <a:spcAft>
                <a:spcPts val="0"/>
              </a:spcAft>
            </a:pPr>
            <a:endParaRPr lang="en-US" sz="1800" dirty="0">
              <a:latin typeface="+mn-lt"/>
              <a:ea typeface="Calibri" panose="020F0502020204030204" pitchFamily="34" charset="0"/>
            </a:endParaRPr>
          </a:p>
          <a:p>
            <a:pPr marL="285750" indent="-285750">
              <a:spcAft>
                <a:spcPts val="0"/>
              </a:spcAft>
              <a:buFont typeface="Arial" panose="020B0604020202020204" pitchFamily="34" charset="0"/>
              <a:buChar char="•"/>
            </a:pPr>
            <a:r>
              <a:rPr lang="en-US" sz="1800" dirty="0">
                <a:latin typeface="+mn-lt"/>
                <a:ea typeface="Calibri" panose="020F0502020204030204" pitchFamily="34" charset="0"/>
              </a:rPr>
              <a:t>However, prior to applying for, or receiving, ethics approval, you </a:t>
            </a:r>
            <a:r>
              <a:rPr lang="en-US" sz="1800" u="sng" dirty="0">
                <a:latin typeface="+mn-lt"/>
                <a:ea typeface="Calibri" panose="020F0502020204030204" pitchFamily="34" charset="0"/>
              </a:rPr>
              <a:t>can</a:t>
            </a:r>
            <a:r>
              <a:rPr lang="en-US" sz="1800" dirty="0">
                <a:latin typeface="+mn-lt"/>
                <a:ea typeface="Calibri" panose="020F0502020204030204" pitchFamily="34" charset="0"/>
              </a:rPr>
              <a:t> approach organisations or individuals to:</a:t>
            </a:r>
          </a:p>
          <a:p>
            <a:pPr marL="742950" lvl="1" indent="-285750">
              <a:spcBef>
                <a:spcPts val="600"/>
              </a:spcBef>
              <a:spcAft>
                <a:spcPts val="0"/>
              </a:spcAft>
              <a:buFont typeface="Wingdings" panose="05000000000000000000" pitchFamily="2" charset="2"/>
              <a:buChar char="Ø"/>
            </a:pPr>
            <a:r>
              <a:rPr lang="en-US" sz="1800" dirty="0">
                <a:latin typeface="+mn-lt"/>
                <a:ea typeface="Calibri" panose="020F0502020204030204" pitchFamily="34" charset="0"/>
              </a:rPr>
              <a:t>develop relationships</a:t>
            </a:r>
          </a:p>
          <a:p>
            <a:pPr marL="742950" lvl="1" indent="-285750">
              <a:spcAft>
                <a:spcPts val="0"/>
              </a:spcAft>
              <a:buFont typeface="Wingdings" panose="05000000000000000000" pitchFamily="2" charset="2"/>
              <a:buChar char="Ø"/>
            </a:pPr>
            <a:r>
              <a:rPr lang="en-US" sz="1800" dirty="0">
                <a:latin typeface="+mn-lt"/>
                <a:ea typeface="Calibri" panose="020F0502020204030204" pitchFamily="34" charset="0"/>
              </a:rPr>
              <a:t>form collaborative agreements</a:t>
            </a:r>
          </a:p>
          <a:p>
            <a:pPr marL="742950" lvl="1" indent="-285750">
              <a:spcAft>
                <a:spcPts val="0"/>
              </a:spcAft>
              <a:buFont typeface="Wingdings" panose="05000000000000000000" pitchFamily="2" charset="2"/>
              <a:buChar char="Ø"/>
            </a:pPr>
            <a:r>
              <a:rPr lang="en-US" sz="1800" dirty="0">
                <a:latin typeface="+mn-lt"/>
                <a:ea typeface="Calibri" panose="020F0502020204030204" pitchFamily="34" charset="0"/>
              </a:rPr>
              <a:t>contribute to project design</a:t>
            </a:r>
          </a:p>
          <a:p>
            <a:pPr marL="742950" lvl="1" indent="-285750">
              <a:spcAft>
                <a:spcPts val="0"/>
              </a:spcAft>
              <a:buFont typeface="Wingdings" panose="05000000000000000000" pitchFamily="2" charset="2"/>
              <a:buChar char="Ø"/>
            </a:pPr>
            <a:r>
              <a:rPr lang="en-US" sz="1800" dirty="0">
                <a:latin typeface="+mn-lt"/>
                <a:ea typeface="Calibri" panose="020F0502020204030204" pitchFamily="34" charset="0"/>
              </a:rPr>
              <a:t>explore </a:t>
            </a:r>
            <a:r>
              <a:rPr lang="en-US" sz="1800" u="sng" dirty="0">
                <a:latin typeface="+mn-lt"/>
                <a:ea typeface="Calibri" panose="020F0502020204030204" pitchFamily="34" charset="0"/>
              </a:rPr>
              <a:t>potential</a:t>
            </a:r>
            <a:r>
              <a:rPr lang="en-US" sz="1800" dirty="0">
                <a:latin typeface="+mn-lt"/>
                <a:ea typeface="Calibri" panose="020F0502020204030204" pitchFamily="34" charset="0"/>
              </a:rPr>
              <a:t> involvement in your project</a:t>
            </a:r>
          </a:p>
          <a:p>
            <a:pPr lvl="1">
              <a:spcAft>
                <a:spcPts val="0"/>
              </a:spcAft>
            </a:pPr>
            <a:endParaRPr lang="en-US" sz="1800" dirty="0">
              <a:latin typeface="+mn-lt"/>
              <a:ea typeface="Calibri" panose="020F0502020204030204" pitchFamily="34" charset="0"/>
            </a:endParaRPr>
          </a:p>
          <a:p>
            <a:pPr marL="271463" lvl="1" indent="-271463">
              <a:spcAft>
                <a:spcPts val="0"/>
              </a:spcAft>
              <a:buFont typeface="Arial" panose="020B0604020202020204" pitchFamily="34" charset="0"/>
              <a:buChar char="•"/>
            </a:pPr>
            <a:r>
              <a:rPr lang="en-US" sz="1800" dirty="0">
                <a:latin typeface="+mn-lt"/>
                <a:ea typeface="Calibri" panose="020F0502020204030204" pitchFamily="34" charset="0"/>
              </a:rPr>
              <a:t>But you </a:t>
            </a:r>
            <a:r>
              <a:rPr lang="en-US" sz="1800" u="sng" dirty="0">
                <a:latin typeface="+mn-lt"/>
                <a:ea typeface="Calibri" panose="020F0502020204030204" pitchFamily="34" charset="0"/>
              </a:rPr>
              <a:t>cannot</a:t>
            </a:r>
            <a:r>
              <a:rPr lang="en-US" sz="1800" dirty="0">
                <a:latin typeface="+mn-lt"/>
                <a:ea typeface="Calibri" panose="020F0502020204030204" pitchFamily="34" charset="0"/>
              </a:rPr>
              <a:t> ask people to be participants prior to receiving final approvals </a:t>
            </a:r>
          </a:p>
          <a:p>
            <a:pPr marL="742950" lvl="1" indent="-285750">
              <a:spcAft>
                <a:spcPts val="0"/>
              </a:spcAft>
              <a:buFont typeface="Wingdings" panose="05000000000000000000" pitchFamily="2" charset="2"/>
              <a:buChar char="Ø"/>
            </a:pPr>
            <a:endParaRPr lang="en-US" sz="1800" dirty="0">
              <a:latin typeface="+mn-lt"/>
              <a:ea typeface="Calibri" panose="020F0502020204030204" pitchFamily="34" charset="0"/>
            </a:endParaRPr>
          </a:p>
          <a:p>
            <a:pPr marL="742950" lvl="1" indent="-285750">
              <a:spcAft>
                <a:spcPts val="0"/>
              </a:spcAft>
              <a:buFont typeface="Wingdings" panose="05000000000000000000" pitchFamily="2" charset="2"/>
              <a:buChar char="Ø"/>
            </a:pPr>
            <a:endParaRPr lang="en-US" sz="1800" dirty="0">
              <a:latin typeface="+mn-lt"/>
              <a:ea typeface="Calibri" panose="020F0502020204030204" pitchFamily="34" charset="0"/>
            </a:endParaRPr>
          </a:p>
          <a:p>
            <a:pPr marL="742950" lvl="1" indent="-285750">
              <a:spcAft>
                <a:spcPts val="0"/>
              </a:spcAft>
              <a:buFont typeface="Wingdings" panose="05000000000000000000" pitchFamily="2" charset="2"/>
              <a:buChar char="Ø"/>
            </a:pPr>
            <a:endParaRPr lang="en-US" sz="1800" dirty="0">
              <a:latin typeface="+mn-lt"/>
              <a:ea typeface="Calibri" panose="020F0502020204030204" pitchFamily="34" charset="0"/>
            </a:endParaRPr>
          </a:p>
          <a:p>
            <a:pPr marL="742950" lvl="1" indent="-285750">
              <a:spcAft>
                <a:spcPts val="0"/>
              </a:spcAft>
              <a:buFont typeface="Wingdings" panose="05000000000000000000" pitchFamily="2" charset="2"/>
              <a:buChar char="Ø"/>
            </a:pPr>
            <a:endParaRPr lang="en-AU" sz="1800" dirty="0">
              <a:latin typeface="+mn-lt"/>
              <a:ea typeface="Calibri" panose="020F0502020204030204" pitchFamily="34" charset="0"/>
            </a:endParaRPr>
          </a:p>
        </p:txBody>
      </p:sp>
    </p:spTree>
    <p:extLst>
      <p:ext uri="{BB962C8B-B14F-4D97-AF65-F5344CB8AC3E}">
        <p14:creationId xmlns:p14="http://schemas.microsoft.com/office/powerpoint/2010/main" val="115354206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868604" y="257986"/>
            <a:ext cx="5533542" cy="647700"/>
          </a:xfrm>
        </p:spPr>
        <p:txBody>
          <a:bodyPr/>
          <a:lstStyle/>
          <a:p>
            <a:r>
              <a:rPr lang="en-AU" sz="3000" dirty="0"/>
              <a:t>Incentives / Reimbursements </a:t>
            </a:r>
          </a:p>
        </p:txBody>
      </p:sp>
      <p:sp>
        <p:nvSpPr>
          <p:cNvPr id="3" name="Text Placeholder 2"/>
          <p:cNvSpPr>
            <a:spLocks noGrp="1"/>
          </p:cNvSpPr>
          <p:nvPr>
            <p:ph type="body" sz="quarter" idx="11"/>
          </p:nvPr>
        </p:nvSpPr>
        <p:spPr>
          <a:xfrm>
            <a:off x="545208" y="1165696"/>
            <a:ext cx="8315193" cy="647700"/>
          </a:xfrm>
        </p:spPr>
        <p:txBody>
          <a:bodyPr/>
          <a:lstStyle/>
          <a:p>
            <a:endParaRPr lang="en-AU" dirty="0"/>
          </a:p>
          <a:p>
            <a:endParaRPr lang="en-AU" dirty="0"/>
          </a:p>
        </p:txBody>
      </p:sp>
      <p:sp>
        <p:nvSpPr>
          <p:cNvPr id="4" name="Rectangle 3"/>
          <p:cNvSpPr/>
          <p:nvPr/>
        </p:nvSpPr>
        <p:spPr>
          <a:xfrm>
            <a:off x="4441195" y="3198168"/>
            <a:ext cx="261610" cy="461665"/>
          </a:xfrm>
          <a:prstGeom prst="rect">
            <a:avLst/>
          </a:prstGeom>
        </p:spPr>
        <p:txBody>
          <a:bodyPr wrap="none">
            <a:spAutoFit/>
          </a:bodyPr>
          <a:lstStyle/>
          <a:p>
            <a:r>
              <a:rPr lang="en-AU" dirty="0">
                <a:solidFill>
                  <a:srgbClr val="000000"/>
                </a:solidFill>
                <a:latin typeface="Times New Roman" panose="02020603050405020304" pitchFamily="18" charset="0"/>
              </a:rPr>
              <a:t> </a:t>
            </a:r>
            <a:endParaRPr lang="en-AU" dirty="0"/>
          </a:p>
        </p:txBody>
      </p:sp>
      <p:sp>
        <p:nvSpPr>
          <p:cNvPr id="5" name="Rectangle 4">
            <a:extLst>
              <a:ext uri="{FF2B5EF4-FFF2-40B4-BE49-F238E27FC236}">
                <a16:creationId xmlns:a16="http://schemas.microsoft.com/office/drawing/2014/main" id="{32060693-ADBB-45FA-A393-19C5AE32AC9D}"/>
              </a:ext>
            </a:extLst>
          </p:cNvPr>
          <p:cNvSpPr/>
          <p:nvPr/>
        </p:nvSpPr>
        <p:spPr>
          <a:xfrm>
            <a:off x="906346" y="1166842"/>
            <a:ext cx="7331307" cy="4062651"/>
          </a:xfrm>
          <a:prstGeom prst="rect">
            <a:avLst/>
          </a:prstGeom>
        </p:spPr>
        <p:txBody>
          <a:bodyPr wrap="square">
            <a:spAutoFit/>
          </a:bodyPr>
          <a:lstStyle/>
          <a:p>
            <a:pPr marL="285750" indent="-285750">
              <a:buFont typeface="Arial" panose="020B0604020202020204" pitchFamily="34" charset="0"/>
              <a:buChar char="•"/>
            </a:pPr>
            <a:r>
              <a:rPr lang="en-US" sz="1500" dirty="0"/>
              <a:t>You may wish to provide an incentive for people to participate in your study by reimbursing participants for their time, effort or any expenses incurred (refer to the National Statement 2.2.10 and 2.2.11)</a:t>
            </a:r>
          </a:p>
          <a:p>
            <a:pPr marL="285750" indent="-285750">
              <a:buFont typeface="Arial" panose="020B0604020202020204" pitchFamily="34" charset="0"/>
              <a:buChar char="•"/>
            </a:pPr>
            <a:endParaRPr lang="en-US" sz="1500" dirty="0"/>
          </a:p>
          <a:p>
            <a:pPr marL="285750" indent="-285750">
              <a:buFont typeface="Arial" panose="020B0604020202020204" pitchFamily="34" charset="0"/>
              <a:buChar char="•"/>
            </a:pPr>
            <a:r>
              <a:rPr lang="en-US" sz="1500" dirty="0"/>
              <a:t>This is commonly done in the form of a voucher. Preferably, vouchers will not promote a particular store or brand, but will be generic, such as EFTPOS cards. The following website allows a wide choice of retailers for participants, and carries no issuing costs for the researcher: </a:t>
            </a:r>
            <a:r>
              <a:rPr lang="en-US" sz="1500" u="sng" dirty="0">
                <a:hlinkClick r:id="rId2"/>
              </a:rPr>
              <a:t>https://www.egiftaustralia.com.au/</a:t>
            </a:r>
            <a:endParaRPr lang="en-US" sz="1500" u="sng" dirty="0"/>
          </a:p>
          <a:p>
            <a:endParaRPr lang="en-US" sz="1500" dirty="0"/>
          </a:p>
          <a:p>
            <a:pPr marL="285750" indent="-285750">
              <a:buFont typeface="Arial" panose="020B0604020202020204" pitchFamily="34" charset="0"/>
              <a:buChar char="•"/>
            </a:pPr>
            <a:r>
              <a:rPr lang="en-US" sz="1500" dirty="0"/>
              <a:t>The amount of reimbursement must be proportional to the study burden, and must not be so high as to induce a participant to take risks that they would otherwise not take</a:t>
            </a:r>
          </a:p>
          <a:p>
            <a:pPr marL="285750" indent="-285750">
              <a:buFont typeface="Arial" panose="020B0604020202020204" pitchFamily="34" charset="0"/>
              <a:buChar char="•"/>
            </a:pPr>
            <a:endParaRPr lang="en-US" sz="1500" dirty="0"/>
          </a:p>
          <a:p>
            <a:pPr marL="285750" indent="-285750">
              <a:buFont typeface="Arial" panose="020B0604020202020204" pitchFamily="34" charset="0"/>
              <a:buChar char="•"/>
            </a:pPr>
            <a:r>
              <a:rPr lang="en-US" sz="1500" dirty="0"/>
              <a:t>When recruiting UniSA students as participants, it is unacceptable to offer inducements related to their course, i.e., there must be no relationship between their grades and their engagement in your study</a:t>
            </a:r>
          </a:p>
          <a:p>
            <a:endParaRPr lang="en-AU" sz="1800" dirty="0"/>
          </a:p>
        </p:txBody>
      </p:sp>
    </p:spTree>
    <p:extLst>
      <p:ext uri="{BB962C8B-B14F-4D97-AF65-F5344CB8AC3E}">
        <p14:creationId xmlns:p14="http://schemas.microsoft.com/office/powerpoint/2010/main" val="281809492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625811" y="276560"/>
            <a:ext cx="3892377" cy="647700"/>
          </a:xfrm>
        </p:spPr>
        <p:txBody>
          <a:bodyPr/>
          <a:lstStyle/>
          <a:p>
            <a:r>
              <a:rPr lang="en-AU" sz="3000" dirty="0"/>
              <a:t>Consent Processes</a:t>
            </a:r>
          </a:p>
        </p:txBody>
      </p:sp>
      <p:sp>
        <p:nvSpPr>
          <p:cNvPr id="3" name="Text Placeholder 2"/>
          <p:cNvSpPr>
            <a:spLocks noGrp="1"/>
          </p:cNvSpPr>
          <p:nvPr>
            <p:ph type="body" sz="quarter" idx="11"/>
          </p:nvPr>
        </p:nvSpPr>
        <p:spPr>
          <a:xfrm>
            <a:off x="545208" y="1165696"/>
            <a:ext cx="8315193" cy="647700"/>
          </a:xfrm>
        </p:spPr>
        <p:txBody>
          <a:bodyPr/>
          <a:lstStyle/>
          <a:p>
            <a:endParaRPr lang="en-AU" dirty="0"/>
          </a:p>
          <a:p>
            <a:endParaRPr lang="en-AU" dirty="0"/>
          </a:p>
        </p:txBody>
      </p:sp>
      <p:sp>
        <p:nvSpPr>
          <p:cNvPr id="4" name="Rectangle 3"/>
          <p:cNvSpPr/>
          <p:nvPr/>
        </p:nvSpPr>
        <p:spPr>
          <a:xfrm>
            <a:off x="4441195" y="3198168"/>
            <a:ext cx="261610" cy="461665"/>
          </a:xfrm>
          <a:prstGeom prst="rect">
            <a:avLst/>
          </a:prstGeom>
        </p:spPr>
        <p:txBody>
          <a:bodyPr wrap="none">
            <a:spAutoFit/>
          </a:bodyPr>
          <a:lstStyle/>
          <a:p>
            <a:r>
              <a:rPr lang="en-AU" dirty="0">
                <a:solidFill>
                  <a:srgbClr val="000000"/>
                </a:solidFill>
                <a:latin typeface="Times New Roman" panose="02020603050405020304" pitchFamily="18" charset="0"/>
              </a:rPr>
              <a:t> </a:t>
            </a:r>
            <a:endParaRPr lang="en-AU" dirty="0"/>
          </a:p>
        </p:txBody>
      </p:sp>
      <p:sp>
        <p:nvSpPr>
          <p:cNvPr id="5" name="Rectangle 4">
            <a:extLst>
              <a:ext uri="{FF2B5EF4-FFF2-40B4-BE49-F238E27FC236}">
                <a16:creationId xmlns:a16="http://schemas.microsoft.com/office/drawing/2014/main" id="{15DF1FD3-C7D0-4A56-A593-FA332C797ECD}"/>
              </a:ext>
            </a:extLst>
          </p:cNvPr>
          <p:cNvSpPr/>
          <p:nvPr/>
        </p:nvSpPr>
        <p:spPr>
          <a:xfrm>
            <a:off x="1047713" y="1165696"/>
            <a:ext cx="7048571" cy="3831818"/>
          </a:xfrm>
          <a:prstGeom prst="rect">
            <a:avLst/>
          </a:prstGeom>
        </p:spPr>
        <p:txBody>
          <a:bodyPr wrap="square">
            <a:spAutoFit/>
          </a:bodyPr>
          <a:lstStyle/>
          <a:p>
            <a:pPr marL="285750" indent="-285750">
              <a:spcAft>
                <a:spcPts val="0"/>
              </a:spcAft>
              <a:buFont typeface="Arial" panose="020B0604020202020204" pitchFamily="34" charset="0"/>
              <a:buChar char="•"/>
            </a:pPr>
            <a:r>
              <a:rPr lang="en-US" sz="1700" dirty="0">
                <a:latin typeface="+mn-lt"/>
                <a:ea typeface="Calibri" panose="020F0502020204030204" pitchFamily="34" charset="0"/>
              </a:rPr>
              <a:t>If consent is given by persons other than participants (e.g., parents or guardians of children; carers for dependent people), in addition to the consent form, include a </a:t>
            </a:r>
            <a:r>
              <a:rPr lang="en-US" sz="1700" b="1" dirty="0">
                <a:latin typeface="+mn-lt"/>
                <a:ea typeface="Calibri" panose="020F0502020204030204" pitchFamily="34" charset="0"/>
              </a:rPr>
              <a:t>verbal consent script in appropriate language </a:t>
            </a:r>
            <a:r>
              <a:rPr lang="en-US" sz="1700" dirty="0">
                <a:latin typeface="+mn-lt"/>
                <a:ea typeface="Calibri" panose="020F0502020204030204" pitchFamily="34" charset="0"/>
              </a:rPr>
              <a:t>to be used at the time of data collection with participants, advising them about all of the following:</a:t>
            </a:r>
          </a:p>
          <a:p>
            <a:pPr marL="742950" lvl="1" indent="-285750">
              <a:spcBef>
                <a:spcPts val="600"/>
              </a:spcBef>
              <a:spcAft>
                <a:spcPts val="0"/>
              </a:spcAft>
              <a:buFont typeface="Wingdings" panose="05000000000000000000" pitchFamily="2" charset="2"/>
              <a:buChar char="Ø"/>
            </a:pPr>
            <a:r>
              <a:rPr lang="en-US" sz="1700" dirty="0">
                <a:latin typeface="+mn-lt"/>
                <a:ea typeface="Calibri" panose="020F0502020204030204" pitchFamily="34" charset="0"/>
              </a:rPr>
              <a:t>the research</a:t>
            </a:r>
          </a:p>
          <a:p>
            <a:pPr marL="742950" lvl="1" indent="-285750">
              <a:spcAft>
                <a:spcPts val="0"/>
              </a:spcAft>
              <a:buFont typeface="Wingdings" panose="05000000000000000000" pitchFamily="2" charset="2"/>
              <a:buChar char="Ø"/>
            </a:pPr>
            <a:r>
              <a:rPr lang="en-US" sz="1700" dirty="0">
                <a:latin typeface="+mn-lt"/>
                <a:ea typeface="Calibri" panose="020F0502020204030204" pitchFamily="34" charset="0"/>
              </a:rPr>
              <a:t>what they will be asked to do</a:t>
            </a:r>
          </a:p>
          <a:p>
            <a:pPr marL="742950" lvl="1" indent="-285750">
              <a:spcAft>
                <a:spcPts val="0"/>
              </a:spcAft>
              <a:buFont typeface="Wingdings" panose="05000000000000000000" pitchFamily="2" charset="2"/>
              <a:buChar char="Ø"/>
            </a:pPr>
            <a:r>
              <a:rPr lang="en-US" sz="1700" dirty="0">
                <a:latin typeface="+mn-lt"/>
                <a:ea typeface="Calibri" panose="020F0502020204030204" pitchFamily="34" charset="0"/>
              </a:rPr>
              <a:t>their right to refuse or withdraw</a:t>
            </a:r>
          </a:p>
          <a:p>
            <a:pPr marL="742950" lvl="1" indent="-285750">
              <a:spcAft>
                <a:spcPts val="0"/>
              </a:spcAft>
              <a:buFont typeface="Wingdings" panose="05000000000000000000" pitchFamily="2" charset="2"/>
              <a:buChar char="Ø"/>
            </a:pPr>
            <a:r>
              <a:rPr lang="en-US" sz="1700" dirty="0">
                <a:latin typeface="+mn-lt"/>
                <a:ea typeface="Calibri" panose="020F0502020204030204" pitchFamily="34" charset="0"/>
              </a:rPr>
              <a:t>the confidentiality of their data</a:t>
            </a:r>
          </a:p>
          <a:p>
            <a:pPr marL="285750" indent="-285750">
              <a:spcAft>
                <a:spcPts val="0"/>
              </a:spcAft>
              <a:buFont typeface="Arial" panose="020B0604020202020204" pitchFamily="34" charset="0"/>
              <a:buChar char="•"/>
            </a:pPr>
            <a:endParaRPr lang="en-US" sz="1700" dirty="0">
              <a:latin typeface="+mn-lt"/>
              <a:ea typeface="Calibri" panose="020F0502020204030204" pitchFamily="34" charset="0"/>
            </a:endParaRPr>
          </a:p>
          <a:p>
            <a:pPr marL="285750" indent="-285750">
              <a:spcAft>
                <a:spcPts val="0"/>
              </a:spcAft>
              <a:buFont typeface="Arial" panose="020B0604020202020204" pitchFamily="34" charset="0"/>
              <a:buChar char="•"/>
            </a:pPr>
            <a:r>
              <a:rPr lang="en-US" sz="1700" dirty="0">
                <a:latin typeface="+mn-lt"/>
                <a:ea typeface="Calibri" panose="020F0502020204030204" pitchFamily="34" charset="0"/>
              </a:rPr>
              <a:t>If you are asking participants for the use of images/audio/video of them for </a:t>
            </a:r>
            <a:r>
              <a:rPr lang="en-US" sz="1700" b="1" dirty="0">
                <a:latin typeface="+mn-lt"/>
                <a:ea typeface="Calibri" panose="020F0502020204030204" pitchFamily="34" charset="0"/>
              </a:rPr>
              <a:t>non-research</a:t>
            </a:r>
            <a:r>
              <a:rPr lang="en-US" sz="1700" dirty="0">
                <a:latin typeface="+mn-lt"/>
                <a:ea typeface="Calibri" panose="020F0502020204030204" pitchFamily="34" charset="0"/>
              </a:rPr>
              <a:t> purposes, e.g., promotion and marketing, you must ask them to sign a </a:t>
            </a:r>
            <a:r>
              <a:rPr lang="en-US" sz="1700" b="1" dirty="0">
                <a:latin typeface="+mn-lt"/>
                <a:ea typeface="Calibri" panose="020F0502020204030204" pitchFamily="34" charset="0"/>
              </a:rPr>
              <a:t>Talent Release Form</a:t>
            </a:r>
            <a:r>
              <a:rPr lang="en-US" sz="1700" dirty="0">
                <a:latin typeface="+mn-lt"/>
                <a:ea typeface="Calibri" panose="020F0502020204030204" pitchFamily="34" charset="0"/>
              </a:rPr>
              <a:t>, in addition to signing a consent form for participation in the research project</a:t>
            </a:r>
          </a:p>
        </p:txBody>
      </p:sp>
    </p:spTree>
    <p:extLst>
      <p:ext uri="{BB962C8B-B14F-4D97-AF65-F5344CB8AC3E}">
        <p14:creationId xmlns:p14="http://schemas.microsoft.com/office/powerpoint/2010/main" val="289450471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30919" y="271759"/>
            <a:ext cx="7482161" cy="647700"/>
          </a:xfrm>
        </p:spPr>
        <p:txBody>
          <a:bodyPr/>
          <a:lstStyle/>
          <a:p>
            <a:r>
              <a:rPr lang="en-AU" sz="3000" dirty="0"/>
              <a:t>Identifying and Managing Risks – Part 1</a:t>
            </a:r>
          </a:p>
        </p:txBody>
      </p:sp>
      <p:sp>
        <p:nvSpPr>
          <p:cNvPr id="3" name="Text Placeholder 2"/>
          <p:cNvSpPr>
            <a:spLocks noGrp="1"/>
          </p:cNvSpPr>
          <p:nvPr>
            <p:ph type="body" sz="quarter" idx="11"/>
          </p:nvPr>
        </p:nvSpPr>
        <p:spPr>
          <a:xfrm>
            <a:off x="545208" y="1165696"/>
            <a:ext cx="8315193" cy="647700"/>
          </a:xfrm>
        </p:spPr>
        <p:txBody>
          <a:bodyPr/>
          <a:lstStyle/>
          <a:p>
            <a:endParaRPr lang="en-AU" dirty="0"/>
          </a:p>
          <a:p>
            <a:endParaRPr lang="en-AU" dirty="0"/>
          </a:p>
        </p:txBody>
      </p:sp>
      <p:sp>
        <p:nvSpPr>
          <p:cNvPr id="4" name="Rectangle 3"/>
          <p:cNvSpPr/>
          <p:nvPr/>
        </p:nvSpPr>
        <p:spPr>
          <a:xfrm>
            <a:off x="4441195" y="3198168"/>
            <a:ext cx="261610" cy="461665"/>
          </a:xfrm>
          <a:prstGeom prst="rect">
            <a:avLst/>
          </a:prstGeom>
        </p:spPr>
        <p:txBody>
          <a:bodyPr wrap="none">
            <a:spAutoFit/>
          </a:bodyPr>
          <a:lstStyle/>
          <a:p>
            <a:r>
              <a:rPr lang="en-AU" dirty="0">
                <a:solidFill>
                  <a:srgbClr val="000000"/>
                </a:solidFill>
                <a:latin typeface="Times New Roman" panose="02020603050405020304" pitchFamily="18" charset="0"/>
              </a:rPr>
              <a:t> </a:t>
            </a:r>
            <a:endParaRPr lang="en-AU" dirty="0"/>
          </a:p>
        </p:txBody>
      </p:sp>
      <p:sp>
        <p:nvSpPr>
          <p:cNvPr id="5" name="Rectangle 4">
            <a:extLst>
              <a:ext uri="{FF2B5EF4-FFF2-40B4-BE49-F238E27FC236}">
                <a16:creationId xmlns:a16="http://schemas.microsoft.com/office/drawing/2014/main" id="{55253DF0-FBE5-4CD1-A065-A65A5993A1C1}"/>
              </a:ext>
            </a:extLst>
          </p:cNvPr>
          <p:cNvSpPr/>
          <p:nvPr/>
        </p:nvSpPr>
        <p:spPr>
          <a:xfrm>
            <a:off x="593531" y="1074509"/>
            <a:ext cx="8218546" cy="4247317"/>
          </a:xfrm>
          <a:prstGeom prst="rect">
            <a:avLst/>
          </a:prstGeom>
        </p:spPr>
        <p:txBody>
          <a:bodyPr wrap="square">
            <a:spAutoFit/>
          </a:bodyPr>
          <a:lstStyle/>
          <a:p>
            <a:pPr marL="285750" indent="-285750">
              <a:spcAft>
                <a:spcPts val="0"/>
              </a:spcAft>
              <a:buFont typeface="Arial" panose="020B0604020202020204" pitchFamily="34" charset="0"/>
              <a:buChar char="•"/>
            </a:pPr>
            <a:r>
              <a:rPr lang="en-US" sz="1800" dirty="0">
                <a:latin typeface="+mn-lt"/>
                <a:ea typeface="Calibri" panose="020F0502020204030204" pitchFamily="34" charset="0"/>
              </a:rPr>
              <a:t>If you are asking people about their </a:t>
            </a:r>
            <a:r>
              <a:rPr lang="en-US" sz="1800" b="1" dirty="0">
                <a:latin typeface="+mn-lt"/>
                <a:ea typeface="Calibri" panose="020F0502020204030204" pitchFamily="34" charset="0"/>
              </a:rPr>
              <a:t>personal</a:t>
            </a:r>
            <a:r>
              <a:rPr lang="en-US" sz="1800" dirty="0">
                <a:latin typeface="+mn-lt"/>
                <a:ea typeface="Calibri" panose="020F0502020204030204" pitchFamily="34" charset="0"/>
              </a:rPr>
              <a:t> experiences and views, consider ticking ‘personal and sensitive information’</a:t>
            </a:r>
          </a:p>
          <a:p>
            <a:pPr>
              <a:spcAft>
                <a:spcPts val="0"/>
              </a:spcAft>
            </a:pPr>
            <a:endParaRPr lang="en-AU" sz="1800" dirty="0">
              <a:latin typeface="+mn-lt"/>
              <a:ea typeface="Calibri" panose="020F0502020204030204" pitchFamily="34" charset="0"/>
            </a:endParaRPr>
          </a:p>
          <a:p>
            <a:pPr marL="285750" indent="-285750">
              <a:spcAft>
                <a:spcPts val="0"/>
              </a:spcAft>
              <a:buFont typeface="Arial" panose="020B0604020202020204" pitchFamily="34" charset="0"/>
              <a:buChar char="•"/>
            </a:pPr>
            <a:r>
              <a:rPr lang="en-US" sz="1800" dirty="0">
                <a:latin typeface="+mn-lt"/>
                <a:ea typeface="Calibri" panose="020F0502020204030204" pitchFamily="34" charset="0"/>
              </a:rPr>
              <a:t>If you are asking people to consider/recall topics which </a:t>
            </a:r>
            <a:r>
              <a:rPr lang="en-US" sz="1800" u="sng" dirty="0">
                <a:latin typeface="+mn-lt"/>
                <a:ea typeface="Calibri" panose="020F0502020204030204" pitchFamily="34" charset="0"/>
              </a:rPr>
              <a:t>could conceivably</a:t>
            </a:r>
            <a:r>
              <a:rPr lang="en-US" sz="1800" dirty="0">
                <a:latin typeface="+mn-lt"/>
                <a:ea typeface="Calibri" panose="020F0502020204030204" pitchFamily="34" charset="0"/>
              </a:rPr>
              <a:t> relate to adverse or traumatic experiences, or arouse strong feelings, consider ticking ‘psychological and emotional distress’</a:t>
            </a:r>
          </a:p>
          <a:p>
            <a:pPr marL="285750" indent="-285750">
              <a:spcAft>
                <a:spcPts val="0"/>
              </a:spcAft>
              <a:buFont typeface="Arial" panose="020B0604020202020204" pitchFamily="34" charset="0"/>
              <a:buChar char="•"/>
            </a:pPr>
            <a:endParaRPr lang="en-AU" sz="1800" dirty="0">
              <a:latin typeface="+mn-lt"/>
              <a:ea typeface="Calibri" panose="020F0502020204030204" pitchFamily="34" charset="0"/>
            </a:endParaRPr>
          </a:p>
          <a:p>
            <a:pPr marL="285750" indent="-285750">
              <a:spcAft>
                <a:spcPts val="0"/>
              </a:spcAft>
              <a:buFont typeface="Arial" panose="020B0604020202020204" pitchFamily="34" charset="0"/>
              <a:buChar char="•"/>
            </a:pPr>
            <a:r>
              <a:rPr lang="en-US" sz="1800" dirty="0">
                <a:latin typeface="+mn-lt"/>
                <a:ea typeface="Calibri" panose="020F0502020204030204" pitchFamily="34" charset="0"/>
              </a:rPr>
              <a:t>If you are performing any physically invasive or manipulative procedures, consider ticking ‘risk of physical injury’ and/or ‘significant pain or discomfort’</a:t>
            </a:r>
          </a:p>
          <a:p>
            <a:pPr marL="285750" indent="-285750">
              <a:spcAft>
                <a:spcPts val="0"/>
              </a:spcAft>
              <a:buFont typeface="Arial" panose="020B0604020202020204" pitchFamily="34" charset="0"/>
              <a:buChar char="•"/>
            </a:pPr>
            <a:endParaRPr lang="en-AU" sz="1800" dirty="0">
              <a:latin typeface="+mn-lt"/>
              <a:ea typeface="Calibri" panose="020F0502020204030204" pitchFamily="34" charset="0"/>
            </a:endParaRPr>
          </a:p>
          <a:p>
            <a:pPr marL="285750" indent="-285750">
              <a:spcAft>
                <a:spcPts val="0"/>
              </a:spcAft>
              <a:buFont typeface="Arial" panose="020B0604020202020204" pitchFamily="34" charset="0"/>
              <a:buChar char="•"/>
            </a:pPr>
            <a:r>
              <a:rPr lang="en-US" sz="1800" dirty="0">
                <a:latin typeface="+mn-lt"/>
                <a:ea typeface="Calibri" panose="020F0502020204030204" pitchFamily="34" charset="0"/>
              </a:rPr>
              <a:t>If you have identified risks, you need to attach a </a:t>
            </a:r>
            <a:r>
              <a:rPr lang="en-US" sz="1800" b="1" dirty="0">
                <a:latin typeface="+mn-lt"/>
                <a:ea typeface="Calibri" panose="020F0502020204030204" pitchFamily="34" charset="0"/>
              </a:rPr>
              <a:t>Distress Protocol </a:t>
            </a:r>
            <a:r>
              <a:rPr lang="en-US" sz="1800" dirty="0">
                <a:latin typeface="+mn-lt"/>
                <a:ea typeface="Calibri" panose="020F0502020204030204" pitchFamily="34" charset="0"/>
              </a:rPr>
              <a:t>detailing the strategies you will use to manage and/or minimise the risks: </a:t>
            </a:r>
            <a:r>
              <a:rPr lang="en-US" sz="1800" u="sng" dirty="0">
                <a:latin typeface="+mn-lt"/>
                <a:ea typeface="Calibri" panose="020F0502020204030204" pitchFamily="34" charset="0"/>
              </a:rPr>
              <a:t>what will trigger action,</a:t>
            </a:r>
            <a:r>
              <a:rPr lang="en-US" sz="1800" dirty="0">
                <a:latin typeface="+mn-lt"/>
                <a:ea typeface="Calibri" panose="020F0502020204030204" pitchFamily="34" charset="0"/>
              </a:rPr>
              <a:t> </a:t>
            </a:r>
            <a:r>
              <a:rPr lang="en-US" sz="1800" u="sng" dirty="0">
                <a:latin typeface="+mn-lt"/>
                <a:ea typeface="Calibri" panose="020F0502020204030204" pitchFamily="34" charset="0"/>
              </a:rPr>
              <a:t>what actions will be taken by researchers, </a:t>
            </a:r>
            <a:r>
              <a:rPr lang="en-US" sz="1800" dirty="0">
                <a:latin typeface="+mn-lt"/>
                <a:ea typeface="Calibri" panose="020F0502020204030204" pitchFamily="34" charset="0"/>
              </a:rPr>
              <a:t>and </a:t>
            </a:r>
            <a:r>
              <a:rPr lang="en-US" sz="1800" u="sng" dirty="0">
                <a:latin typeface="+mn-lt"/>
                <a:ea typeface="Calibri" panose="020F0502020204030204" pitchFamily="34" charset="0"/>
              </a:rPr>
              <a:t>what resources you will provide to participants (</a:t>
            </a:r>
            <a:r>
              <a:rPr lang="en-US" sz="1800" dirty="0">
                <a:latin typeface="+mn-lt"/>
                <a:ea typeface="Calibri" panose="020F0502020204030204" pitchFamily="34" charset="0"/>
              </a:rPr>
              <a:t>e.g., counselling / medical services, including contact details)</a:t>
            </a:r>
            <a:endParaRPr lang="en-AU" sz="1800" dirty="0">
              <a:latin typeface="+mn-lt"/>
              <a:ea typeface="Calibri" panose="020F0502020204030204" pitchFamily="34" charset="0"/>
            </a:endParaRPr>
          </a:p>
        </p:txBody>
      </p:sp>
    </p:spTree>
    <p:extLst>
      <p:ext uri="{BB962C8B-B14F-4D97-AF65-F5344CB8AC3E}">
        <p14:creationId xmlns:p14="http://schemas.microsoft.com/office/powerpoint/2010/main" val="63032729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13640" y="285262"/>
            <a:ext cx="7389972" cy="647700"/>
          </a:xfrm>
        </p:spPr>
        <p:txBody>
          <a:bodyPr/>
          <a:lstStyle/>
          <a:p>
            <a:r>
              <a:rPr lang="en-AU" sz="3000" dirty="0"/>
              <a:t>Identifying and Managing Risks – Part 2</a:t>
            </a:r>
          </a:p>
        </p:txBody>
      </p:sp>
      <p:sp>
        <p:nvSpPr>
          <p:cNvPr id="4" name="Rectangle 3"/>
          <p:cNvSpPr/>
          <p:nvPr/>
        </p:nvSpPr>
        <p:spPr>
          <a:xfrm>
            <a:off x="4441195" y="3198168"/>
            <a:ext cx="261610" cy="461665"/>
          </a:xfrm>
          <a:prstGeom prst="rect">
            <a:avLst/>
          </a:prstGeom>
        </p:spPr>
        <p:txBody>
          <a:bodyPr wrap="none">
            <a:spAutoFit/>
          </a:bodyPr>
          <a:lstStyle/>
          <a:p>
            <a:r>
              <a:rPr lang="en-AU" dirty="0">
                <a:solidFill>
                  <a:srgbClr val="000000"/>
                </a:solidFill>
                <a:latin typeface="Times New Roman" panose="02020603050405020304" pitchFamily="18" charset="0"/>
              </a:rPr>
              <a:t> </a:t>
            </a:r>
            <a:endParaRPr lang="en-AU" dirty="0"/>
          </a:p>
        </p:txBody>
      </p:sp>
      <p:sp>
        <p:nvSpPr>
          <p:cNvPr id="7" name="Rectangle 6">
            <a:extLst>
              <a:ext uri="{FF2B5EF4-FFF2-40B4-BE49-F238E27FC236}">
                <a16:creationId xmlns:a16="http://schemas.microsoft.com/office/drawing/2014/main" id="{E11217DD-AF27-4DA5-B418-F046EB34CA57}"/>
              </a:ext>
            </a:extLst>
          </p:cNvPr>
          <p:cNvSpPr/>
          <p:nvPr/>
        </p:nvSpPr>
        <p:spPr>
          <a:xfrm>
            <a:off x="448429" y="1186458"/>
            <a:ext cx="8247141" cy="4262705"/>
          </a:xfrm>
          <a:prstGeom prst="rect">
            <a:avLst/>
          </a:prstGeom>
        </p:spPr>
        <p:txBody>
          <a:bodyPr wrap="square">
            <a:spAutoFit/>
          </a:bodyPr>
          <a:lstStyle/>
          <a:p>
            <a:pPr marL="285750" indent="-285750">
              <a:buFont typeface="Arial" panose="020B0604020202020204" pitchFamily="34" charset="0"/>
              <a:buChar char="•"/>
            </a:pPr>
            <a:r>
              <a:rPr lang="en-US" sz="1600" dirty="0"/>
              <a:t>In addition to the risks to participants (which may have been identified earlier in the application), the safety of the research team needs to be managed and a plan provided when researchers are:</a:t>
            </a:r>
          </a:p>
          <a:p>
            <a:pPr marL="742950" lvl="1" indent="-285750">
              <a:buFont typeface="Wingdings" panose="05000000000000000000" pitchFamily="2" charset="2"/>
              <a:buChar char="Ø"/>
            </a:pPr>
            <a:r>
              <a:rPr lang="en-US" sz="1600" dirty="0"/>
              <a:t>collecting data alone (e.g., in private households)</a:t>
            </a:r>
          </a:p>
          <a:p>
            <a:pPr marL="742950" lvl="1" indent="-285750">
              <a:buFont typeface="Wingdings" panose="05000000000000000000" pitchFamily="2" charset="2"/>
              <a:buChar char="Ø"/>
            </a:pPr>
            <a:r>
              <a:rPr lang="en-US" sz="1600" dirty="0"/>
              <a:t>in an isolated / difficult location (e.g., another country / harsh physical conditions)</a:t>
            </a:r>
          </a:p>
          <a:p>
            <a:pPr marL="742950" lvl="1" indent="-285750">
              <a:buFont typeface="Wingdings" panose="05000000000000000000" pitchFamily="2" charset="2"/>
              <a:buChar char="Ø"/>
            </a:pPr>
            <a:r>
              <a:rPr lang="en-US" sz="1600" dirty="0"/>
              <a:t>in a volatile situation / environment (e.g., social protest / conflict, illegal activity)</a:t>
            </a:r>
          </a:p>
          <a:p>
            <a:pPr marL="742950" lvl="1" indent="-285750">
              <a:buFont typeface="Wingdings" panose="05000000000000000000" pitchFamily="2" charset="2"/>
              <a:buChar char="Ø"/>
            </a:pPr>
            <a:r>
              <a:rPr lang="en-US" sz="1600" dirty="0"/>
              <a:t>any other context of risk</a:t>
            </a:r>
            <a:endParaRPr lang="en-AU" sz="1600" dirty="0"/>
          </a:p>
          <a:p>
            <a:pPr marL="285750" indent="-285750">
              <a:buFont typeface="Arial" panose="020B0604020202020204" pitchFamily="34" charset="0"/>
              <a:buChar char="•"/>
            </a:pPr>
            <a:endParaRPr lang="en-AU" sz="1600" dirty="0"/>
          </a:p>
          <a:p>
            <a:pPr marL="285750" indent="-285750">
              <a:buFont typeface="Arial" panose="020B0604020202020204" pitchFamily="34" charset="0"/>
              <a:buChar char="•"/>
            </a:pPr>
            <a:r>
              <a:rPr lang="en-US" sz="1600" dirty="0"/>
              <a:t>Each context of risk requires all of the following:</a:t>
            </a:r>
          </a:p>
          <a:p>
            <a:pPr marL="742950" lvl="1" indent="-285750">
              <a:buFont typeface="Wingdings" panose="05000000000000000000" pitchFamily="2" charset="2"/>
              <a:buChar char="Ø"/>
            </a:pPr>
            <a:r>
              <a:rPr lang="en-US" sz="1600" dirty="0"/>
              <a:t>details of the trigger for action (e.g., researcher feels unsafe / participant faints or begins to cry);</a:t>
            </a:r>
          </a:p>
          <a:p>
            <a:pPr marL="742950" lvl="1" indent="-285750">
              <a:buFont typeface="Wingdings" panose="05000000000000000000" pitchFamily="2" charset="2"/>
              <a:buChar char="Ø"/>
            </a:pPr>
            <a:r>
              <a:rPr lang="en-US" sz="1600" dirty="0"/>
              <a:t>the type of action to be taken (e.g., researcher will end data collection and alert help contact or provide immediate first aid; will pause interview and ask if participant would like to stop); and</a:t>
            </a:r>
          </a:p>
          <a:p>
            <a:pPr marL="742950" lvl="1" indent="-285750">
              <a:buFont typeface="Wingdings" panose="05000000000000000000" pitchFamily="2" charset="2"/>
              <a:buChar char="Ø"/>
            </a:pPr>
            <a:r>
              <a:rPr lang="en-US" sz="1600" dirty="0"/>
              <a:t>the contact details and process to access suitable support services (e.g., counselling services / GP / clinic)</a:t>
            </a:r>
            <a:endParaRPr lang="en-AU" sz="1600" dirty="0"/>
          </a:p>
          <a:p>
            <a:pPr marL="285750" indent="-285750">
              <a:buFont typeface="Arial" panose="020B0604020202020204" pitchFamily="34" charset="0"/>
              <a:buChar char="•"/>
            </a:pPr>
            <a:endParaRPr lang="en-AU" sz="1500" dirty="0"/>
          </a:p>
        </p:txBody>
      </p:sp>
    </p:spTree>
    <p:extLst>
      <p:ext uri="{BB962C8B-B14F-4D97-AF65-F5344CB8AC3E}">
        <p14:creationId xmlns:p14="http://schemas.microsoft.com/office/powerpoint/2010/main" val="179319169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ABD2BD8-BE1E-4F2C-9DE1-40598B8B7F07}"/>
              </a:ext>
            </a:extLst>
          </p:cNvPr>
          <p:cNvSpPr>
            <a:spLocks noGrp="1"/>
          </p:cNvSpPr>
          <p:nvPr>
            <p:ph type="body" sz="quarter" idx="10"/>
          </p:nvPr>
        </p:nvSpPr>
        <p:spPr>
          <a:xfrm>
            <a:off x="2436465" y="229449"/>
            <a:ext cx="4271067" cy="647700"/>
          </a:xfrm>
        </p:spPr>
        <p:txBody>
          <a:bodyPr/>
          <a:lstStyle/>
          <a:p>
            <a:r>
              <a:rPr lang="en-AU" sz="3000" dirty="0"/>
              <a:t>Mandatory Reporting</a:t>
            </a:r>
          </a:p>
        </p:txBody>
      </p:sp>
      <p:sp>
        <p:nvSpPr>
          <p:cNvPr id="3" name="Text Placeholder 2">
            <a:extLst>
              <a:ext uri="{FF2B5EF4-FFF2-40B4-BE49-F238E27FC236}">
                <a16:creationId xmlns:a16="http://schemas.microsoft.com/office/drawing/2014/main" id="{0C6FE239-2F85-4AF9-ADDF-E52643A75123}"/>
              </a:ext>
            </a:extLst>
          </p:cNvPr>
          <p:cNvSpPr>
            <a:spLocks noGrp="1"/>
          </p:cNvSpPr>
          <p:nvPr>
            <p:ph type="body" sz="quarter" idx="11"/>
          </p:nvPr>
        </p:nvSpPr>
        <p:spPr>
          <a:xfrm>
            <a:off x="394910" y="1241079"/>
            <a:ext cx="8354179" cy="3352800"/>
          </a:xfrm>
        </p:spPr>
        <p:txBody>
          <a:bodyPr/>
          <a:lstStyle/>
          <a:p>
            <a:pPr marL="342900" indent="-342900">
              <a:buFont typeface="Arial" panose="020B0604020202020204" pitchFamily="34" charset="0"/>
              <a:buChar char="•"/>
            </a:pPr>
            <a:r>
              <a:rPr lang="en-AU" sz="1800" b="0" dirty="0"/>
              <a:t>Researchers must comply with mandatory reporting obligations</a:t>
            </a:r>
          </a:p>
          <a:p>
            <a:endParaRPr lang="en-AU" sz="1800" b="0" dirty="0"/>
          </a:p>
          <a:p>
            <a:pPr marL="342900" indent="-342900">
              <a:buFont typeface="Arial" panose="020B0604020202020204" pitchFamily="34" charset="0"/>
              <a:buChar char="•"/>
            </a:pPr>
            <a:r>
              <a:rPr lang="en-AU" sz="1800" b="0" dirty="0"/>
              <a:t>Refer to the link below for a guide to child abuse reporting in South Australia:</a:t>
            </a:r>
          </a:p>
          <a:p>
            <a:pPr marL="715963"/>
            <a:r>
              <a:rPr lang="en-US" sz="1800" b="0" dirty="0">
                <a:hlinkClick r:id="rId2"/>
              </a:rPr>
              <a:t>https://www.childprotection.sa.gov.au/reporting-child-abuse/mandated-notifiers-and-their-role </a:t>
            </a:r>
            <a:endParaRPr lang="en-US" sz="1800" b="0" dirty="0"/>
          </a:p>
          <a:p>
            <a:endParaRPr lang="en-US" sz="1800" dirty="0"/>
          </a:p>
          <a:p>
            <a:pPr marL="342900" indent="-342900">
              <a:buFont typeface="Arial" panose="020B0604020202020204" pitchFamily="34" charset="0"/>
              <a:buChar char="•"/>
            </a:pPr>
            <a:r>
              <a:rPr lang="en-AU" sz="1800" b="0" dirty="0"/>
              <a:t>If you are researching with children, or residents in aged care services, or people in circumstances where violence, abuse or illegal activities may be disclosed, you need to declare your status as a mandatory reporter in the Participant Information Sheet, and again verbally with the participant prior to data collection.</a:t>
            </a:r>
          </a:p>
          <a:p>
            <a:endParaRPr lang="en-AU" dirty="0"/>
          </a:p>
        </p:txBody>
      </p:sp>
    </p:spTree>
    <p:extLst>
      <p:ext uri="{BB962C8B-B14F-4D97-AF65-F5344CB8AC3E}">
        <p14:creationId xmlns:p14="http://schemas.microsoft.com/office/powerpoint/2010/main" val="78939134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536155" y="243290"/>
            <a:ext cx="1810080" cy="647700"/>
          </a:xfrm>
        </p:spPr>
        <p:txBody>
          <a:bodyPr/>
          <a:lstStyle/>
          <a:p>
            <a:r>
              <a:rPr lang="en-AU" sz="3000" dirty="0"/>
              <a:t>Benefits</a:t>
            </a:r>
          </a:p>
        </p:txBody>
      </p:sp>
      <p:sp>
        <p:nvSpPr>
          <p:cNvPr id="3" name="Text Placeholder 2"/>
          <p:cNvSpPr>
            <a:spLocks noGrp="1"/>
          </p:cNvSpPr>
          <p:nvPr>
            <p:ph type="body" sz="quarter" idx="11"/>
          </p:nvPr>
        </p:nvSpPr>
        <p:spPr>
          <a:xfrm>
            <a:off x="545208" y="1165696"/>
            <a:ext cx="8315193" cy="647700"/>
          </a:xfrm>
        </p:spPr>
        <p:txBody>
          <a:bodyPr/>
          <a:lstStyle/>
          <a:p>
            <a:endParaRPr lang="en-AU" dirty="0"/>
          </a:p>
          <a:p>
            <a:endParaRPr lang="en-AU" dirty="0"/>
          </a:p>
        </p:txBody>
      </p:sp>
      <p:sp>
        <p:nvSpPr>
          <p:cNvPr id="4" name="Rectangle 3"/>
          <p:cNvSpPr/>
          <p:nvPr/>
        </p:nvSpPr>
        <p:spPr>
          <a:xfrm>
            <a:off x="4441195" y="3198168"/>
            <a:ext cx="261610" cy="461665"/>
          </a:xfrm>
          <a:prstGeom prst="rect">
            <a:avLst/>
          </a:prstGeom>
        </p:spPr>
        <p:txBody>
          <a:bodyPr wrap="none">
            <a:spAutoFit/>
          </a:bodyPr>
          <a:lstStyle/>
          <a:p>
            <a:r>
              <a:rPr lang="en-AU" dirty="0">
                <a:solidFill>
                  <a:srgbClr val="000000"/>
                </a:solidFill>
                <a:latin typeface="Times New Roman" panose="02020603050405020304" pitchFamily="18" charset="0"/>
              </a:rPr>
              <a:t> </a:t>
            </a:r>
            <a:endParaRPr lang="en-AU" dirty="0"/>
          </a:p>
        </p:txBody>
      </p:sp>
      <p:sp>
        <p:nvSpPr>
          <p:cNvPr id="5" name="Rectangle 4">
            <a:extLst>
              <a:ext uri="{FF2B5EF4-FFF2-40B4-BE49-F238E27FC236}">
                <a16:creationId xmlns:a16="http://schemas.microsoft.com/office/drawing/2014/main" id="{32060693-ADBB-45FA-A393-19C5AE32AC9D}"/>
              </a:ext>
            </a:extLst>
          </p:cNvPr>
          <p:cNvSpPr/>
          <p:nvPr/>
        </p:nvSpPr>
        <p:spPr>
          <a:xfrm>
            <a:off x="450474" y="1074530"/>
            <a:ext cx="8243052" cy="4062651"/>
          </a:xfrm>
          <a:prstGeom prst="rect">
            <a:avLst/>
          </a:prstGeom>
        </p:spPr>
        <p:txBody>
          <a:bodyPr wrap="square">
            <a:spAutoFit/>
          </a:bodyPr>
          <a:lstStyle/>
          <a:p>
            <a:pPr marL="285750" indent="-285750">
              <a:buFont typeface="Arial" panose="020B0604020202020204" pitchFamily="34" charset="0"/>
              <a:buChar char="•"/>
            </a:pPr>
            <a:r>
              <a:rPr lang="en-US" sz="1600" dirty="0"/>
              <a:t>Benefits need to be considered in terms of individual participants and the community from which participants were drawn</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Benefits to individuals can include access to knowledge about an issue concerning them which is expected to be revealed in the research process (e.g., health information), or an opportunity to talk about something which has affected them</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Benefits to the community can be a product of increased knowledge about the research topic</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Benefits are specifically significant in relation to marginalised or vulnerable populations where there is a risk of research contributing to stigmatising deficit narratives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Where a researcher stands to gain a commercial benefit, they will need to specify how this is managed in the research design to avoid bias or exploitation</a:t>
            </a:r>
          </a:p>
          <a:p>
            <a:endParaRPr lang="en-AU" sz="1800" dirty="0"/>
          </a:p>
        </p:txBody>
      </p:sp>
    </p:spTree>
    <p:extLst>
      <p:ext uri="{BB962C8B-B14F-4D97-AF65-F5344CB8AC3E}">
        <p14:creationId xmlns:p14="http://schemas.microsoft.com/office/powerpoint/2010/main" val="391229699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165539" y="334477"/>
            <a:ext cx="7100275" cy="647700"/>
          </a:xfrm>
        </p:spPr>
        <p:txBody>
          <a:bodyPr/>
          <a:lstStyle/>
          <a:p>
            <a:r>
              <a:rPr lang="en-AU" sz="3000" dirty="0"/>
              <a:t>Data Collection &amp; Analysis Processes</a:t>
            </a:r>
          </a:p>
        </p:txBody>
      </p:sp>
      <p:sp>
        <p:nvSpPr>
          <p:cNvPr id="3" name="Text Placeholder 2"/>
          <p:cNvSpPr>
            <a:spLocks noGrp="1"/>
          </p:cNvSpPr>
          <p:nvPr>
            <p:ph type="body" sz="quarter" idx="11"/>
          </p:nvPr>
        </p:nvSpPr>
        <p:spPr>
          <a:xfrm>
            <a:off x="545208" y="1165696"/>
            <a:ext cx="8315193" cy="647700"/>
          </a:xfrm>
        </p:spPr>
        <p:txBody>
          <a:bodyPr/>
          <a:lstStyle/>
          <a:p>
            <a:endParaRPr lang="en-AU" dirty="0"/>
          </a:p>
          <a:p>
            <a:endParaRPr lang="en-AU" dirty="0"/>
          </a:p>
        </p:txBody>
      </p:sp>
      <p:sp>
        <p:nvSpPr>
          <p:cNvPr id="4" name="Rectangle 3"/>
          <p:cNvSpPr/>
          <p:nvPr/>
        </p:nvSpPr>
        <p:spPr>
          <a:xfrm>
            <a:off x="4441195" y="3198168"/>
            <a:ext cx="261610" cy="461665"/>
          </a:xfrm>
          <a:prstGeom prst="rect">
            <a:avLst/>
          </a:prstGeom>
        </p:spPr>
        <p:txBody>
          <a:bodyPr wrap="none">
            <a:spAutoFit/>
          </a:bodyPr>
          <a:lstStyle/>
          <a:p>
            <a:r>
              <a:rPr lang="en-AU" dirty="0">
                <a:solidFill>
                  <a:srgbClr val="000000"/>
                </a:solidFill>
                <a:latin typeface="Times New Roman" panose="02020603050405020304" pitchFamily="18" charset="0"/>
              </a:rPr>
              <a:t> </a:t>
            </a:r>
            <a:endParaRPr lang="en-AU" dirty="0"/>
          </a:p>
        </p:txBody>
      </p:sp>
      <p:sp>
        <p:nvSpPr>
          <p:cNvPr id="5" name="Rectangle 4">
            <a:extLst>
              <a:ext uri="{FF2B5EF4-FFF2-40B4-BE49-F238E27FC236}">
                <a16:creationId xmlns:a16="http://schemas.microsoft.com/office/drawing/2014/main" id="{08D2C28A-ADD5-4F1B-8CBE-B672AA2ED928}"/>
              </a:ext>
            </a:extLst>
          </p:cNvPr>
          <p:cNvSpPr/>
          <p:nvPr/>
        </p:nvSpPr>
        <p:spPr>
          <a:xfrm>
            <a:off x="779827" y="1328056"/>
            <a:ext cx="7818965" cy="3139321"/>
          </a:xfrm>
          <a:prstGeom prst="rect">
            <a:avLst/>
          </a:prstGeom>
        </p:spPr>
        <p:txBody>
          <a:bodyPr wrap="square">
            <a:spAutoFit/>
          </a:bodyPr>
          <a:lstStyle/>
          <a:p>
            <a:pPr marL="285750" indent="-285750">
              <a:spcAft>
                <a:spcPts val="0"/>
              </a:spcAft>
              <a:buFont typeface="Arial" panose="020B0604020202020204" pitchFamily="34" charset="0"/>
              <a:buChar char="•"/>
            </a:pPr>
            <a:r>
              <a:rPr lang="en-US" sz="1800" dirty="0">
                <a:latin typeface="+mn-lt"/>
                <a:ea typeface="Calibri" panose="020F0502020204030204" pitchFamily="34" charset="0"/>
              </a:rPr>
              <a:t>You need to attach the actual wording in the interview guides, focus group topics or survey instruments, which you plan to use to collect data</a:t>
            </a:r>
          </a:p>
          <a:p>
            <a:pPr marL="285750" indent="-285750">
              <a:spcAft>
                <a:spcPts val="0"/>
              </a:spcAft>
              <a:buFont typeface="Arial" panose="020B0604020202020204" pitchFamily="34" charset="0"/>
              <a:buChar char="•"/>
            </a:pPr>
            <a:endParaRPr lang="en-US" sz="1800" dirty="0">
              <a:latin typeface="+mn-lt"/>
              <a:ea typeface="Calibri" panose="020F0502020204030204" pitchFamily="34" charset="0"/>
            </a:endParaRPr>
          </a:p>
          <a:p>
            <a:pPr marL="285750" indent="-285750">
              <a:spcAft>
                <a:spcPts val="0"/>
              </a:spcAft>
              <a:buFont typeface="Arial" panose="020B0604020202020204" pitchFamily="34" charset="0"/>
              <a:buChar char="•"/>
            </a:pPr>
            <a:r>
              <a:rPr lang="en-US" sz="1800" dirty="0">
                <a:latin typeface="+mn-lt"/>
                <a:ea typeface="Calibri" panose="020F0502020204030204" pitchFamily="34" charset="0"/>
              </a:rPr>
              <a:t>Data collection procedures need to be clearly described in terms of: </a:t>
            </a:r>
          </a:p>
          <a:p>
            <a:pPr marL="800100" lvl="1" indent="-342900">
              <a:spcAft>
                <a:spcPts val="0"/>
              </a:spcAft>
              <a:buFont typeface="Wingdings" panose="05000000000000000000" pitchFamily="2" charset="2"/>
              <a:buChar char="Ø"/>
            </a:pPr>
            <a:r>
              <a:rPr lang="en-US" sz="1800" dirty="0">
                <a:latin typeface="+mn-lt"/>
                <a:ea typeface="Calibri" panose="020F0502020204030204" pitchFamily="34" charset="0"/>
              </a:rPr>
              <a:t>recruitment information and consent procedures</a:t>
            </a:r>
          </a:p>
          <a:p>
            <a:pPr marL="800100" lvl="1" indent="-342900">
              <a:spcAft>
                <a:spcPts val="0"/>
              </a:spcAft>
              <a:buFont typeface="Wingdings" panose="05000000000000000000" pitchFamily="2" charset="2"/>
              <a:buChar char="Ø"/>
            </a:pPr>
            <a:r>
              <a:rPr lang="en-US" sz="1800" dirty="0">
                <a:latin typeface="+mn-lt"/>
                <a:ea typeface="Calibri" panose="020F0502020204030204" pitchFamily="34" charset="0"/>
              </a:rPr>
              <a:t>duration, frequency, process, place</a:t>
            </a:r>
          </a:p>
          <a:p>
            <a:pPr marL="800100" lvl="1" indent="-342900">
              <a:spcAft>
                <a:spcPts val="0"/>
              </a:spcAft>
              <a:buFont typeface="Wingdings" panose="05000000000000000000" pitchFamily="2" charset="2"/>
              <a:buChar char="Ø"/>
            </a:pPr>
            <a:r>
              <a:rPr lang="en-US" sz="1800" dirty="0">
                <a:latin typeface="+mn-lt"/>
                <a:ea typeface="Calibri" panose="020F0502020204030204" pitchFamily="34" charset="0"/>
              </a:rPr>
              <a:t>requirements of participants</a:t>
            </a:r>
          </a:p>
          <a:p>
            <a:pPr marL="800100" lvl="1" indent="-342900">
              <a:spcAft>
                <a:spcPts val="0"/>
              </a:spcAft>
              <a:buFont typeface="Wingdings" panose="05000000000000000000" pitchFamily="2" charset="2"/>
              <a:buChar char="Ø"/>
            </a:pPr>
            <a:r>
              <a:rPr lang="en-US" sz="1800" dirty="0">
                <a:latin typeface="+mn-lt"/>
                <a:ea typeface="Calibri" panose="020F0502020204030204" pitchFamily="34" charset="0"/>
              </a:rPr>
              <a:t>administering personnel (and their relevant qualifications, e.g., to take blood samples)</a:t>
            </a:r>
          </a:p>
          <a:p>
            <a:pPr marL="800100" lvl="1" indent="-342900">
              <a:spcAft>
                <a:spcPts val="0"/>
              </a:spcAft>
              <a:buFont typeface="Wingdings" panose="05000000000000000000" pitchFamily="2" charset="2"/>
              <a:buChar char="Ø"/>
            </a:pPr>
            <a:r>
              <a:rPr lang="en-US" sz="1800" dirty="0">
                <a:latin typeface="+mn-lt"/>
                <a:ea typeface="Calibri" panose="020F0502020204030204" pitchFamily="34" charset="0"/>
              </a:rPr>
              <a:t>data capture process</a:t>
            </a:r>
          </a:p>
          <a:p>
            <a:pPr marL="800100" lvl="1" indent="-342900">
              <a:spcAft>
                <a:spcPts val="0"/>
              </a:spcAft>
              <a:buFont typeface="Wingdings" panose="05000000000000000000" pitchFamily="2" charset="2"/>
              <a:buChar char="Ø"/>
            </a:pPr>
            <a:r>
              <a:rPr lang="en-US" sz="1800" dirty="0">
                <a:latin typeface="+mn-lt"/>
                <a:ea typeface="Calibri" panose="020F0502020204030204" pitchFamily="34" charset="0"/>
              </a:rPr>
              <a:t>data analysis process</a:t>
            </a:r>
            <a:endParaRPr lang="en-AU" sz="1800" dirty="0">
              <a:latin typeface="+mn-lt"/>
              <a:ea typeface="Calibri" panose="020F0502020204030204" pitchFamily="34" charset="0"/>
            </a:endParaRPr>
          </a:p>
        </p:txBody>
      </p:sp>
    </p:spTree>
    <p:extLst>
      <p:ext uri="{BB962C8B-B14F-4D97-AF65-F5344CB8AC3E}">
        <p14:creationId xmlns:p14="http://schemas.microsoft.com/office/powerpoint/2010/main" val="421963582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18132" y="228427"/>
            <a:ext cx="7969344" cy="647700"/>
          </a:xfrm>
        </p:spPr>
        <p:txBody>
          <a:bodyPr/>
          <a:lstStyle/>
          <a:p>
            <a:r>
              <a:rPr lang="en-AU" sz="3000" dirty="0"/>
              <a:t>Using Data from the Internet / Social Media</a:t>
            </a:r>
          </a:p>
        </p:txBody>
      </p:sp>
      <p:sp>
        <p:nvSpPr>
          <p:cNvPr id="3" name="Text Placeholder 2"/>
          <p:cNvSpPr>
            <a:spLocks noGrp="1"/>
          </p:cNvSpPr>
          <p:nvPr>
            <p:ph type="body" sz="quarter" idx="11"/>
          </p:nvPr>
        </p:nvSpPr>
        <p:spPr>
          <a:xfrm>
            <a:off x="545208" y="1165696"/>
            <a:ext cx="8315193" cy="647700"/>
          </a:xfrm>
        </p:spPr>
        <p:txBody>
          <a:bodyPr/>
          <a:lstStyle/>
          <a:p>
            <a:endParaRPr lang="en-AU" dirty="0"/>
          </a:p>
          <a:p>
            <a:endParaRPr lang="en-AU" dirty="0"/>
          </a:p>
        </p:txBody>
      </p:sp>
      <p:sp>
        <p:nvSpPr>
          <p:cNvPr id="4" name="Rectangle 3"/>
          <p:cNvSpPr/>
          <p:nvPr/>
        </p:nvSpPr>
        <p:spPr>
          <a:xfrm>
            <a:off x="4441195" y="3198168"/>
            <a:ext cx="261610" cy="461665"/>
          </a:xfrm>
          <a:prstGeom prst="rect">
            <a:avLst/>
          </a:prstGeom>
        </p:spPr>
        <p:txBody>
          <a:bodyPr wrap="none">
            <a:spAutoFit/>
          </a:bodyPr>
          <a:lstStyle/>
          <a:p>
            <a:r>
              <a:rPr lang="en-AU" dirty="0">
                <a:solidFill>
                  <a:srgbClr val="000000"/>
                </a:solidFill>
                <a:latin typeface="Times New Roman" panose="02020603050405020304" pitchFamily="18" charset="0"/>
              </a:rPr>
              <a:t> </a:t>
            </a:r>
            <a:endParaRPr lang="en-AU" dirty="0"/>
          </a:p>
        </p:txBody>
      </p:sp>
      <p:sp>
        <p:nvSpPr>
          <p:cNvPr id="5" name="Rectangle 4">
            <a:extLst>
              <a:ext uri="{FF2B5EF4-FFF2-40B4-BE49-F238E27FC236}">
                <a16:creationId xmlns:a16="http://schemas.microsoft.com/office/drawing/2014/main" id="{08D2C28A-ADD5-4F1B-8CBE-B672AA2ED928}"/>
              </a:ext>
            </a:extLst>
          </p:cNvPr>
          <p:cNvSpPr/>
          <p:nvPr/>
        </p:nvSpPr>
        <p:spPr>
          <a:xfrm>
            <a:off x="718132" y="1165696"/>
            <a:ext cx="7725990" cy="4247317"/>
          </a:xfrm>
          <a:prstGeom prst="rect">
            <a:avLst/>
          </a:prstGeom>
        </p:spPr>
        <p:txBody>
          <a:bodyPr wrap="square">
            <a:spAutoFit/>
          </a:bodyPr>
          <a:lstStyle/>
          <a:p>
            <a:pPr marL="285750" indent="-285750">
              <a:spcAft>
                <a:spcPts val="0"/>
              </a:spcAft>
              <a:buFont typeface="Arial" panose="020B0604020202020204" pitchFamily="34" charset="0"/>
              <a:buChar char="•"/>
            </a:pPr>
            <a:r>
              <a:rPr lang="en-US" sz="1800" dirty="0">
                <a:latin typeface="+mn-lt"/>
                <a:ea typeface="Calibri" panose="020F0502020204030204" pitchFamily="34" charset="0"/>
              </a:rPr>
              <a:t>If you are collecting data online, e.g., from social media sites, you may or may not require ethics approval, depending on the specific details of your project – please seek advice from a </a:t>
            </a:r>
            <a:r>
              <a:rPr lang="en-US" sz="1800" dirty="0">
                <a:latin typeface="+mn-lt"/>
                <a:ea typeface="Calibri" panose="020F0502020204030204" pitchFamily="34" charset="0"/>
                <a:hlinkClick r:id="rId2"/>
              </a:rPr>
              <a:t>Research Ethics Advisor </a:t>
            </a:r>
            <a:r>
              <a:rPr lang="en-US" sz="1800" dirty="0">
                <a:latin typeface="+mn-lt"/>
                <a:ea typeface="Calibri" panose="020F0502020204030204" pitchFamily="34" charset="0"/>
              </a:rPr>
              <a:t>or the </a:t>
            </a:r>
            <a:r>
              <a:rPr lang="en-US" sz="1800" dirty="0">
                <a:latin typeface="+mn-lt"/>
                <a:ea typeface="Calibri" panose="020F0502020204030204" pitchFamily="34" charset="0"/>
                <a:hlinkClick r:id="rId3"/>
              </a:rPr>
              <a:t>Human Research Ethics Team in RIS</a:t>
            </a:r>
            <a:endParaRPr lang="en-US" sz="1800" dirty="0">
              <a:latin typeface="+mn-lt"/>
              <a:ea typeface="Calibri" panose="020F0502020204030204" pitchFamily="34" charset="0"/>
            </a:endParaRPr>
          </a:p>
          <a:p>
            <a:pPr marL="285750" indent="-285750">
              <a:spcAft>
                <a:spcPts val="0"/>
              </a:spcAft>
              <a:buFont typeface="Arial" panose="020B0604020202020204" pitchFamily="34" charset="0"/>
              <a:buChar char="•"/>
            </a:pPr>
            <a:endParaRPr lang="en-US" sz="1800" dirty="0">
              <a:latin typeface="+mn-lt"/>
              <a:ea typeface="Calibri" panose="020F0502020204030204" pitchFamily="34" charset="0"/>
            </a:endParaRPr>
          </a:p>
          <a:p>
            <a:pPr marL="285750" indent="-285750">
              <a:spcAft>
                <a:spcPts val="0"/>
              </a:spcAft>
              <a:buFont typeface="Arial" panose="020B0604020202020204" pitchFamily="34" charset="0"/>
              <a:buChar char="•"/>
            </a:pPr>
            <a:r>
              <a:rPr lang="en-US" sz="1800" dirty="0">
                <a:ea typeface="Calibri" panose="020F0502020204030204" pitchFamily="34" charset="0"/>
              </a:rPr>
              <a:t>Your project may be exempt from requiring ethics approval if:</a:t>
            </a:r>
          </a:p>
          <a:p>
            <a:pPr marL="742950" lvl="1" indent="-285750">
              <a:spcAft>
                <a:spcPts val="0"/>
              </a:spcAft>
              <a:buFont typeface="Wingdings" panose="05000000000000000000" pitchFamily="2" charset="2"/>
              <a:buChar char="Ø"/>
            </a:pPr>
            <a:r>
              <a:rPr lang="en-US" sz="1800" dirty="0">
                <a:ea typeface="Calibri" panose="020F0502020204030204" pitchFamily="34" charset="0"/>
              </a:rPr>
              <a:t>you are accessing publicly-available data</a:t>
            </a:r>
          </a:p>
          <a:p>
            <a:pPr marL="742950" lvl="1" indent="-285750">
              <a:spcAft>
                <a:spcPts val="0"/>
              </a:spcAft>
              <a:buFont typeface="Wingdings" panose="05000000000000000000" pitchFamily="2" charset="2"/>
              <a:buChar char="Ø"/>
            </a:pPr>
            <a:r>
              <a:rPr lang="en-US" sz="1800" dirty="0">
                <a:ea typeface="Calibri" panose="020F0502020204030204" pitchFamily="34" charset="0"/>
              </a:rPr>
              <a:t>you will only publish or present these data in a non-identifiable way</a:t>
            </a:r>
          </a:p>
          <a:p>
            <a:pPr marL="742950" lvl="1" indent="-285750">
              <a:spcAft>
                <a:spcPts val="0"/>
              </a:spcAft>
              <a:buFont typeface="Wingdings" panose="05000000000000000000" pitchFamily="2" charset="2"/>
              <a:buChar char="Ø"/>
            </a:pPr>
            <a:r>
              <a:rPr lang="en-US" sz="1800" dirty="0">
                <a:ea typeface="Calibri" panose="020F0502020204030204" pitchFamily="34" charset="0"/>
              </a:rPr>
              <a:t>your research does not pose any risks to those from whom the data are sourced, including organisations</a:t>
            </a:r>
          </a:p>
          <a:p>
            <a:pPr lvl="1">
              <a:spcAft>
                <a:spcPts val="0"/>
              </a:spcAft>
            </a:pPr>
            <a:endParaRPr lang="en-US" sz="1800" dirty="0">
              <a:latin typeface="+mn-lt"/>
              <a:ea typeface="Calibri" panose="020F0502020204030204" pitchFamily="34" charset="0"/>
            </a:endParaRPr>
          </a:p>
          <a:p>
            <a:pPr marL="285750" indent="-285750">
              <a:spcAft>
                <a:spcPts val="0"/>
              </a:spcAft>
              <a:buFont typeface="Arial" panose="020B0604020202020204" pitchFamily="34" charset="0"/>
              <a:buChar char="•"/>
            </a:pPr>
            <a:r>
              <a:rPr lang="en-US" sz="1800" dirty="0">
                <a:latin typeface="+mn-lt"/>
                <a:ea typeface="Calibri" panose="020F0502020204030204" pitchFamily="34" charset="0"/>
              </a:rPr>
              <a:t>You must also comply with the terms and conditions of any website or social media platform from which you are collecting data</a:t>
            </a:r>
          </a:p>
          <a:p>
            <a:pPr marL="742950" lvl="1" indent="-285750">
              <a:spcAft>
                <a:spcPts val="0"/>
              </a:spcAft>
              <a:buFont typeface="Wingdings" panose="05000000000000000000" pitchFamily="2" charset="2"/>
              <a:buChar char="Ø"/>
            </a:pPr>
            <a:endParaRPr lang="en-US" sz="1800" dirty="0">
              <a:latin typeface="+mn-lt"/>
              <a:ea typeface="Calibri" panose="020F0502020204030204" pitchFamily="34" charset="0"/>
            </a:endParaRPr>
          </a:p>
          <a:p>
            <a:pPr marL="742950" lvl="1" indent="-285750">
              <a:spcAft>
                <a:spcPts val="0"/>
              </a:spcAft>
              <a:buFont typeface="Wingdings" panose="05000000000000000000" pitchFamily="2" charset="2"/>
              <a:buChar char="Ø"/>
            </a:pPr>
            <a:endParaRPr lang="en-US" sz="1800" dirty="0">
              <a:latin typeface="+mn-lt"/>
              <a:ea typeface="Calibri" panose="020F0502020204030204" pitchFamily="34" charset="0"/>
            </a:endParaRPr>
          </a:p>
        </p:txBody>
      </p:sp>
    </p:spTree>
    <p:extLst>
      <p:ext uri="{BB962C8B-B14F-4D97-AF65-F5344CB8AC3E}">
        <p14:creationId xmlns:p14="http://schemas.microsoft.com/office/powerpoint/2010/main" val="31363102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428290" y="193866"/>
            <a:ext cx="1896089" cy="647700"/>
          </a:xfrm>
        </p:spPr>
        <p:txBody>
          <a:bodyPr/>
          <a:lstStyle/>
          <a:p>
            <a:r>
              <a:rPr lang="en-AU" sz="3000" dirty="0"/>
              <a:t>Contents</a:t>
            </a:r>
          </a:p>
        </p:txBody>
      </p:sp>
      <p:sp>
        <p:nvSpPr>
          <p:cNvPr id="3" name="Text Placeholder 2"/>
          <p:cNvSpPr>
            <a:spLocks noGrp="1"/>
          </p:cNvSpPr>
          <p:nvPr>
            <p:ph type="body" sz="quarter" idx="11"/>
          </p:nvPr>
        </p:nvSpPr>
        <p:spPr>
          <a:xfrm>
            <a:off x="545208" y="1165696"/>
            <a:ext cx="8315193" cy="647700"/>
          </a:xfrm>
        </p:spPr>
        <p:txBody>
          <a:bodyPr/>
          <a:lstStyle/>
          <a:p>
            <a:endParaRPr lang="en-AU" dirty="0"/>
          </a:p>
          <a:p>
            <a:endParaRPr lang="en-AU" dirty="0"/>
          </a:p>
        </p:txBody>
      </p:sp>
      <p:sp>
        <p:nvSpPr>
          <p:cNvPr id="4" name="Rectangle 3"/>
          <p:cNvSpPr/>
          <p:nvPr/>
        </p:nvSpPr>
        <p:spPr>
          <a:xfrm>
            <a:off x="4441195" y="3198168"/>
            <a:ext cx="261610" cy="461665"/>
          </a:xfrm>
          <a:prstGeom prst="rect">
            <a:avLst/>
          </a:prstGeom>
        </p:spPr>
        <p:txBody>
          <a:bodyPr wrap="none">
            <a:spAutoFit/>
          </a:bodyPr>
          <a:lstStyle/>
          <a:p>
            <a:r>
              <a:rPr lang="en-AU" dirty="0">
                <a:solidFill>
                  <a:srgbClr val="000000"/>
                </a:solidFill>
                <a:latin typeface="Times New Roman" panose="02020603050405020304" pitchFamily="18" charset="0"/>
              </a:rPr>
              <a:t> </a:t>
            </a:r>
            <a:endParaRPr lang="en-AU" dirty="0"/>
          </a:p>
        </p:txBody>
      </p:sp>
      <p:sp>
        <p:nvSpPr>
          <p:cNvPr id="6" name="Rectangle 5">
            <a:extLst>
              <a:ext uri="{FF2B5EF4-FFF2-40B4-BE49-F238E27FC236}">
                <a16:creationId xmlns:a16="http://schemas.microsoft.com/office/drawing/2014/main" id="{7AB22C2D-7EA0-4584-8EFA-67FFA9312945}"/>
              </a:ext>
            </a:extLst>
          </p:cNvPr>
          <p:cNvSpPr/>
          <p:nvPr/>
        </p:nvSpPr>
        <p:spPr>
          <a:xfrm>
            <a:off x="283599" y="1331420"/>
            <a:ext cx="5040780" cy="3254737"/>
          </a:xfrm>
          <a:prstGeom prst="rect">
            <a:avLst/>
          </a:prstGeom>
        </p:spPr>
        <p:txBody>
          <a:bodyPr wrap="square">
            <a:spAutoFit/>
          </a:bodyPr>
          <a:lstStyle/>
          <a:p>
            <a:pPr marL="457200" indent="-457200">
              <a:buFont typeface="+mj-lt"/>
              <a:buAutoNum type="arabicPeriod"/>
            </a:pPr>
            <a:r>
              <a:rPr lang="en-AU" sz="1600" dirty="0"/>
              <a:t>Title</a:t>
            </a:r>
          </a:p>
          <a:p>
            <a:pPr marL="457200" indent="-457200">
              <a:buFont typeface="+mj-lt"/>
              <a:buAutoNum type="arabicPeriod"/>
            </a:pPr>
            <a:r>
              <a:rPr lang="en-AU" sz="1600" dirty="0"/>
              <a:t>Contents</a:t>
            </a:r>
          </a:p>
          <a:p>
            <a:pPr marL="457200" indent="-457200">
              <a:buFont typeface="+mj-lt"/>
              <a:buAutoNum type="arabicPeriod"/>
            </a:pPr>
            <a:r>
              <a:rPr lang="en-AU" sz="1600" dirty="0"/>
              <a:t>Introduction, Resources &amp; Support</a:t>
            </a:r>
          </a:p>
          <a:p>
            <a:pPr marL="457200" indent="-457200">
              <a:buFont typeface="+mj-lt"/>
              <a:buAutoNum type="arabicPeriod"/>
            </a:pPr>
            <a:r>
              <a:rPr lang="en-AU" sz="1600" dirty="0"/>
              <a:t>UniSA HREC Approval Processes</a:t>
            </a:r>
          </a:p>
          <a:p>
            <a:pPr marL="457200" indent="-457200">
              <a:buFont typeface="+mj-lt"/>
              <a:buAutoNum type="arabicPeriod"/>
            </a:pPr>
            <a:r>
              <a:rPr lang="en-AU" sz="1600" dirty="0"/>
              <a:t>Approval from a Non-UniSA HREC</a:t>
            </a:r>
          </a:p>
          <a:p>
            <a:pPr marL="457200" indent="-457200">
              <a:buFont typeface="+mj-lt"/>
              <a:buAutoNum type="arabicPeriod"/>
            </a:pPr>
            <a:r>
              <a:rPr lang="en-AU" sz="1600" dirty="0"/>
              <a:t>Which HREC Should I Apply To First?</a:t>
            </a:r>
          </a:p>
          <a:p>
            <a:pPr marL="457200" indent="-457200">
              <a:buFont typeface="+mj-lt"/>
              <a:buAutoNum type="arabicPeriod"/>
            </a:pPr>
            <a:r>
              <a:rPr lang="en-AU" sz="1600" dirty="0"/>
              <a:t>Research Conducted Overseas</a:t>
            </a:r>
          </a:p>
          <a:p>
            <a:pPr marL="457200" indent="-457200">
              <a:buFont typeface="+mj-lt"/>
              <a:buAutoNum type="arabicPeriod"/>
            </a:pPr>
            <a:r>
              <a:rPr lang="en-AU" sz="1600" dirty="0"/>
              <a:t>Describing Project Design</a:t>
            </a:r>
          </a:p>
          <a:p>
            <a:pPr marL="457200" indent="-457200">
              <a:buFont typeface="+mj-lt"/>
              <a:buAutoNum type="arabicPeriod"/>
            </a:pPr>
            <a:r>
              <a:rPr lang="en-AU" sz="1600" dirty="0"/>
              <a:t>Participant Details</a:t>
            </a:r>
          </a:p>
          <a:p>
            <a:pPr marL="457200" indent="-457200">
              <a:buFont typeface="+mj-lt"/>
              <a:buAutoNum type="arabicPeriod"/>
            </a:pPr>
            <a:r>
              <a:rPr lang="en-AU" sz="1600" dirty="0"/>
              <a:t>Recruitment Processes – Part 1</a:t>
            </a:r>
          </a:p>
          <a:p>
            <a:pPr marL="457200" indent="-457200">
              <a:buFont typeface="+mj-lt"/>
              <a:buAutoNum type="arabicPeriod"/>
            </a:pPr>
            <a:r>
              <a:rPr lang="en-AU" sz="1600" dirty="0"/>
              <a:t>Recruitment Processes – Part 2</a:t>
            </a:r>
          </a:p>
          <a:p>
            <a:pPr marL="457200" indent="-457200">
              <a:buFont typeface="+mj-lt"/>
              <a:buAutoNum type="arabicPeriod"/>
            </a:pPr>
            <a:r>
              <a:rPr lang="en-AU" sz="1600" dirty="0"/>
              <a:t>Incentives / Reimbursements</a:t>
            </a:r>
          </a:p>
          <a:p>
            <a:pPr marL="457200" indent="-457200">
              <a:buFont typeface="+mj-lt"/>
              <a:buAutoNum type="arabicPeriod"/>
            </a:pPr>
            <a:endParaRPr lang="en-AU" sz="1350" dirty="0"/>
          </a:p>
        </p:txBody>
      </p:sp>
      <p:sp>
        <p:nvSpPr>
          <p:cNvPr id="5" name="TextBox 4">
            <a:extLst>
              <a:ext uri="{FF2B5EF4-FFF2-40B4-BE49-F238E27FC236}">
                <a16:creationId xmlns:a16="http://schemas.microsoft.com/office/drawing/2014/main" id="{8C451ED0-3D26-42A1-B1FB-47EA9227AE20}"/>
              </a:ext>
            </a:extLst>
          </p:cNvPr>
          <p:cNvSpPr txBox="1"/>
          <p:nvPr/>
        </p:nvSpPr>
        <p:spPr>
          <a:xfrm>
            <a:off x="4441195" y="1331981"/>
            <a:ext cx="4567943" cy="3046988"/>
          </a:xfrm>
          <a:prstGeom prst="rect">
            <a:avLst/>
          </a:prstGeom>
          <a:noFill/>
        </p:spPr>
        <p:txBody>
          <a:bodyPr wrap="square" rtlCol="0">
            <a:spAutoFit/>
          </a:bodyPr>
          <a:lstStyle/>
          <a:p>
            <a:pPr marL="457200" indent="-457200">
              <a:buFont typeface="+mj-lt"/>
              <a:buAutoNum type="arabicPeriod" startAt="13"/>
            </a:pPr>
            <a:r>
              <a:rPr lang="en-AU" sz="1600" dirty="0"/>
              <a:t>Consent Processes</a:t>
            </a:r>
          </a:p>
          <a:p>
            <a:pPr marL="457200" indent="-457200">
              <a:buFont typeface="+mj-lt"/>
              <a:buAutoNum type="arabicPeriod" startAt="13"/>
            </a:pPr>
            <a:r>
              <a:rPr lang="en-AU" sz="1600" dirty="0"/>
              <a:t>Identifying &amp; Managing Risks – Part 1</a:t>
            </a:r>
          </a:p>
          <a:p>
            <a:pPr marL="457200" indent="-457200">
              <a:buFont typeface="+mj-lt"/>
              <a:buAutoNum type="arabicPeriod" startAt="13"/>
            </a:pPr>
            <a:r>
              <a:rPr lang="en-AU" sz="1600" dirty="0"/>
              <a:t>Identifying &amp; Managing Risks – Part 2</a:t>
            </a:r>
          </a:p>
          <a:p>
            <a:pPr marL="457200" indent="-457200">
              <a:buFont typeface="+mj-lt"/>
              <a:buAutoNum type="arabicPeriod" startAt="13"/>
            </a:pPr>
            <a:r>
              <a:rPr lang="en-AU" sz="1600" dirty="0"/>
              <a:t>Mandatory Reporting</a:t>
            </a:r>
          </a:p>
          <a:p>
            <a:pPr marL="457200" indent="-457200">
              <a:buFont typeface="+mj-lt"/>
              <a:buAutoNum type="arabicPeriod" startAt="13"/>
            </a:pPr>
            <a:r>
              <a:rPr lang="en-AU" sz="1600" dirty="0"/>
              <a:t>Benefits</a:t>
            </a:r>
          </a:p>
          <a:p>
            <a:pPr marL="457200" indent="-457200">
              <a:buFont typeface="+mj-lt"/>
              <a:buAutoNum type="arabicPeriod" startAt="13"/>
            </a:pPr>
            <a:r>
              <a:rPr lang="en-AU" sz="1600" dirty="0"/>
              <a:t>Data Collection &amp; Analysis Processes</a:t>
            </a:r>
          </a:p>
          <a:p>
            <a:pPr marL="457200" indent="-457200">
              <a:buFont typeface="+mj-lt"/>
              <a:buAutoNum type="arabicPeriod" startAt="13"/>
            </a:pPr>
            <a:r>
              <a:rPr lang="en-AU" sz="1600" dirty="0"/>
              <a:t>Using Data from the Internet / Social Media</a:t>
            </a:r>
          </a:p>
          <a:p>
            <a:pPr marL="457200" indent="-457200">
              <a:buFont typeface="+mj-lt"/>
              <a:buAutoNum type="arabicPeriod" startAt="13"/>
            </a:pPr>
            <a:r>
              <a:rPr lang="en-AU" sz="1600" dirty="0"/>
              <a:t>Research Data Management</a:t>
            </a:r>
          </a:p>
          <a:p>
            <a:pPr marL="457200" indent="-457200">
              <a:buFont typeface="+mj-lt"/>
              <a:buAutoNum type="arabicPeriod" startAt="13"/>
            </a:pPr>
            <a:r>
              <a:rPr lang="en-AU" sz="1600" dirty="0"/>
              <a:t>Variations to Approved Projects</a:t>
            </a:r>
          </a:p>
          <a:p>
            <a:pPr marL="457200" indent="-457200">
              <a:buFont typeface="+mj-lt"/>
              <a:buAutoNum type="arabicPeriod" startAt="13"/>
            </a:pPr>
            <a:r>
              <a:rPr lang="en-AU" sz="1600" dirty="0"/>
              <a:t>Annual &amp; Final Reports</a:t>
            </a:r>
          </a:p>
          <a:p>
            <a:pPr marL="457200" indent="-457200">
              <a:buFont typeface="+mj-lt"/>
              <a:buAutoNum type="arabicPeriod" startAt="13"/>
            </a:pPr>
            <a:r>
              <a:rPr lang="en-AU" sz="1600" dirty="0"/>
              <a:t>Reporting of Results</a:t>
            </a:r>
          </a:p>
          <a:p>
            <a:pPr marL="457200" indent="-457200">
              <a:buFont typeface="+mj-lt"/>
              <a:buAutoNum type="arabicPeriod" startAt="13"/>
            </a:pPr>
            <a:r>
              <a:rPr lang="en-AU" sz="1600" dirty="0"/>
              <a:t>If You Are Leaving UniSA</a:t>
            </a:r>
          </a:p>
        </p:txBody>
      </p:sp>
    </p:spTree>
    <p:extLst>
      <p:ext uri="{BB962C8B-B14F-4D97-AF65-F5344CB8AC3E}">
        <p14:creationId xmlns:p14="http://schemas.microsoft.com/office/powerpoint/2010/main" val="272775120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878900" y="321476"/>
            <a:ext cx="5386199" cy="647700"/>
          </a:xfrm>
        </p:spPr>
        <p:txBody>
          <a:bodyPr/>
          <a:lstStyle/>
          <a:p>
            <a:r>
              <a:rPr lang="en-AU" sz="3000" dirty="0"/>
              <a:t>Research Data Management</a:t>
            </a:r>
          </a:p>
        </p:txBody>
      </p:sp>
      <p:sp>
        <p:nvSpPr>
          <p:cNvPr id="3" name="Text Placeholder 2"/>
          <p:cNvSpPr>
            <a:spLocks noGrp="1"/>
          </p:cNvSpPr>
          <p:nvPr>
            <p:ph type="body" sz="quarter" idx="11"/>
          </p:nvPr>
        </p:nvSpPr>
        <p:spPr>
          <a:xfrm>
            <a:off x="545208" y="1165696"/>
            <a:ext cx="8315193" cy="647700"/>
          </a:xfrm>
        </p:spPr>
        <p:txBody>
          <a:bodyPr/>
          <a:lstStyle/>
          <a:p>
            <a:endParaRPr lang="en-AU" dirty="0"/>
          </a:p>
          <a:p>
            <a:endParaRPr lang="en-AU" dirty="0"/>
          </a:p>
        </p:txBody>
      </p:sp>
      <p:sp>
        <p:nvSpPr>
          <p:cNvPr id="4" name="Rectangle 3"/>
          <p:cNvSpPr/>
          <p:nvPr/>
        </p:nvSpPr>
        <p:spPr>
          <a:xfrm>
            <a:off x="4441195" y="3198168"/>
            <a:ext cx="261610" cy="461665"/>
          </a:xfrm>
          <a:prstGeom prst="rect">
            <a:avLst/>
          </a:prstGeom>
        </p:spPr>
        <p:txBody>
          <a:bodyPr wrap="none">
            <a:spAutoFit/>
          </a:bodyPr>
          <a:lstStyle/>
          <a:p>
            <a:r>
              <a:rPr lang="en-AU" dirty="0">
                <a:solidFill>
                  <a:srgbClr val="000000"/>
                </a:solidFill>
                <a:latin typeface="Times New Roman" panose="02020603050405020304" pitchFamily="18" charset="0"/>
              </a:rPr>
              <a:t> </a:t>
            </a:r>
            <a:endParaRPr lang="en-AU" dirty="0"/>
          </a:p>
        </p:txBody>
      </p:sp>
      <p:sp>
        <p:nvSpPr>
          <p:cNvPr id="5" name="Rectangle 4">
            <a:extLst>
              <a:ext uri="{FF2B5EF4-FFF2-40B4-BE49-F238E27FC236}">
                <a16:creationId xmlns:a16="http://schemas.microsoft.com/office/drawing/2014/main" id="{27FC6C3B-37D8-48B2-93F5-79201F73942A}"/>
              </a:ext>
            </a:extLst>
          </p:cNvPr>
          <p:cNvSpPr/>
          <p:nvPr/>
        </p:nvSpPr>
        <p:spPr>
          <a:xfrm>
            <a:off x="802597" y="1371725"/>
            <a:ext cx="7538804" cy="2862322"/>
          </a:xfrm>
          <a:prstGeom prst="rect">
            <a:avLst/>
          </a:prstGeom>
        </p:spPr>
        <p:txBody>
          <a:bodyPr wrap="square">
            <a:spAutoFit/>
          </a:bodyPr>
          <a:lstStyle/>
          <a:p>
            <a:pPr marL="342900" indent="-342900">
              <a:spcAft>
                <a:spcPts val="0"/>
              </a:spcAft>
              <a:buFont typeface="Arial" panose="020B0604020202020204" pitchFamily="34" charset="0"/>
              <a:buChar char="•"/>
            </a:pPr>
            <a:r>
              <a:rPr lang="en-US" sz="2000" dirty="0">
                <a:latin typeface="+mn-lt"/>
                <a:ea typeface="Calibri" panose="020F0502020204030204" pitchFamily="34" charset="0"/>
              </a:rPr>
              <a:t>You will need to identify the physical location of data storage</a:t>
            </a:r>
          </a:p>
          <a:p>
            <a:pPr marL="342900" indent="-342900">
              <a:spcAft>
                <a:spcPts val="0"/>
              </a:spcAft>
              <a:buFont typeface="Arial" panose="020B0604020202020204" pitchFamily="34" charset="0"/>
              <a:buChar char="•"/>
            </a:pPr>
            <a:endParaRPr lang="en-AU" sz="2000" dirty="0">
              <a:latin typeface="+mn-lt"/>
              <a:ea typeface="Calibri" panose="020F0502020204030204" pitchFamily="34" charset="0"/>
            </a:endParaRPr>
          </a:p>
          <a:p>
            <a:pPr marL="342900" indent="-342900">
              <a:spcAft>
                <a:spcPts val="0"/>
              </a:spcAft>
              <a:buFont typeface="Arial" panose="020B0604020202020204" pitchFamily="34" charset="0"/>
              <a:buChar char="•"/>
            </a:pPr>
            <a:r>
              <a:rPr lang="en-US" sz="2000" dirty="0">
                <a:latin typeface="+mn-lt"/>
                <a:ea typeface="Calibri" panose="020F0502020204030204" pitchFamily="34" charset="0"/>
              </a:rPr>
              <a:t>University secure servers are preferred for digital data storage</a:t>
            </a:r>
          </a:p>
          <a:p>
            <a:pPr marL="342900" indent="-342900">
              <a:spcAft>
                <a:spcPts val="0"/>
              </a:spcAft>
              <a:buFont typeface="Arial" panose="020B0604020202020204" pitchFamily="34" charset="0"/>
              <a:buChar char="•"/>
            </a:pPr>
            <a:endParaRPr lang="en-AU" sz="2000" dirty="0">
              <a:latin typeface="+mn-lt"/>
              <a:ea typeface="Calibri" panose="020F0502020204030204" pitchFamily="34" charset="0"/>
            </a:endParaRPr>
          </a:p>
          <a:p>
            <a:pPr marL="342900" indent="-342900">
              <a:spcAft>
                <a:spcPts val="0"/>
              </a:spcAft>
              <a:buFont typeface="Arial" panose="020B0604020202020204" pitchFamily="34" charset="0"/>
              <a:buChar char="•"/>
            </a:pPr>
            <a:r>
              <a:rPr lang="en-US" sz="2000" dirty="0">
                <a:latin typeface="+mn-lt"/>
                <a:ea typeface="Calibri" panose="020F0502020204030204" pitchFamily="34" charset="0"/>
              </a:rPr>
              <a:t>If you are using online survey platforms, the location of data storage online needs to be identified</a:t>
            </a:r>
          </a:p>
          <a:p>
            <a:pPr marL="342900" indent="-342900">
              <a:spcAft>
                <a:spcPts val="0"/>
              </a:spcAft>
              <a:buFont typeface="Arial" panose="020B0604020202020204" pitchFamily="34" charset="0"/>
              <a:buChar char="•"/>
            </a:pPr>
            <a:endParaRPr lang="en-AU" sz="2000" dirty="0">
              <a:latin typeface="+mn-lt"/>
              <a:ea typeface="Calibri" panose="020F0502020204030204" pitchFamily="34" charset="0"/>
            </a:endParaRPr>
          </a:p>
          <a:p>
            <a:pPr marL="342900" indent="-342900">
              <a:spcAft>
                <a:spcPts val="0"/>
              </a:spcAft>
              <a:buFont typeface="Arial" panose="020B0604020202020204" pitchFamily="34" charset="0"/>
              <a:buChar char="•"/>
            </a:pPr>
            <a:r>
              <a:rPr lang="en-US" sz="2000" dirty="0">
                <a:latin typeface="+mn-lt"/>
                <a:ea typeface="Calibri" panose="020F0502020204030204" pitchFamily="34" charset="0"/>
              </a:rPr>
              <a:t>If you are collecting data in another country, the security of the data in that country needs to be managed and specified</a:t>
            </a:r>
            <a:endParaRPr lang="en-AU" sz="2000" dirty="0">
              <a:latin typeface="+mn-lt"/>
              <a:ea typeface="Calibri" panose="020F0502020204030204" pitchFamily="34" charset="0"/>
            </a:endParaRPr>
          </a:p>
        </p:txBody>
      </p:sp>
    </p:spTree>
    <p:extLst>
      <p:ext uri="{BB962C8B-B14F-4D97-AF65-F5344CB8AC3E}">
        <p14:creationId xmlns:p14="http://schemas.microsoft.com/office/powerpoint/2010/main" val="158374548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631907" y="234449"/>
            <a:ext cx="6141795" cy="647700"/>
          </a:xfrm>
        </p:spPr>
        <p:txBody>
          <a:bodyPr/>
          <a:lstStyle/>
          <a:p>
            <a:r>
              <a:rPr lang="en-AU" sz="3000" dirty="0"/>
              <a:t>Variations to Approved Projects</a:t>
            </a:r>
          </a:p>
        </p:txBody>
      </p:sp>
      <p:sp>
        <p:nvSpPr>
          <p:cNvPr id="3" name="Text Placeholder 2"/>
          <p:cNvSpPr>
            <a:spLocks noGrp="1"/>
          </p:cNvSpPr>
          <p:nvPr>
            <p:ph type="body" sz="quarter" idx="11"/>
          </p:nvPr>
        </p:nvSpPr>
        <p:spPr>
          <a:xfrm>
            <a:off x="-1211164" y="1164854"/>
            <a:ext cx="8315193" cy="647700"/>
          </a:xfrm>
        </p:spPr>
        <p:txBody>
          <a:bodyPr/>
          <a:lstStyle/>
          <a:p>
            <a:endParaRPr lang="en-AU" dirty="0"/>
          </a:p>
          <a:p>
            <a:endParaRPr lang="en-AU" dirty="0"/>
          </a:p>
        </p:txBody>
      </p:sp>
      <p:sp>
        <p:nvSpPr>
          <p:cNvPr id="4" name="Rectangle 3"/>
          <p:cNvSpPr/>
          <p:nvPr/>
        </p:nvSpPr>
        <p:spPr>
          <a:xfrm>
            <a:off x="4441195" y="3198168"/>
            <a:ext cx="261610" cy="461665"/>
          </a:xfrm>
          <a:prstGeom prst="rect">
            <a:avLst/>
          </a:prstGeom>
        </p:spPr>
        <p:txBody>
          <a:bodyPr wrap="none">
            <a:spAutoFit/>
          </a:bodyPr>
          <a:lstStyle/>
          <a:p>
            <a:r>
              <a:rPr lang="en-AU" dirty="0">
                <a:solidFill>
                  <a:srgbClr val="000000"/>
                </a:solidFill>
                <a:latin typeface="Times New Roman" panose="02020603050405020304" pitchFamily="18" charset="0"/>
              </a:rPr>
              <a:t> </a:t>
            </a:r>
            <a:endParaRPr lang="en-AU" dirty="0"/>
          </a:p>
        </p:txBody>
      </p:sp>
      <p:sp>
        <p:nvSpPr>
          <p:cNvPr id="5" name="Rectangle 4">
            <a:extLst>
              <a:ext uri="{FF2B5EF4-FFF2-40B4-BE49-F238E27FC236}">
                <a16:creationId xmlns:a16="http://schemas.microsoft.com/office/drawing/2014/main" id="{08D2C28A-ADD5-4F1B-8CBE-B672AA2ED928}"/>
              </a:ext>
            </a:extLst>
          </p:cNvPr>
          <p:cNvSpPr/>
          <p:nvPr/>
        </p:nvSpPr>
        <p:spPr>
          <a:xfrm>
            <a:off x="1004298" y="882149"/>
            <a:ext cx="7397318" cy="5155257"/>
          </a:xfrm>
          <a:prstGeom prst="rect">
            <a:avLst/>
          </a:prstGeom>
        </p:spPr>
        <p:txBody>
          <a:bodyPr wrap="square">
            <a:spAutoFit/>
          </a:bodyPr>
          <a:lstStyle/>
          <a:p>
            <a:pPr>
              <a:spcAft>
                <a:spcPts val="0"/>
              </a:spcAft>
            </a:pPr>
            <a:endParaRPr lang="en-US" sz="1700" dirty="0">
              <a:latin typeface="+mn-lt"/>
            </a:endParaRPr>
          </a:p>
          <a:p>
            <a:pPr marL="285750" indent="-285750">
              <a:buFont typeface="Arial" panose="020B0604020202020204" pitchFamily="34" charset="0"/>
              <a:buChar char="•"/>
            </a:pPr>
            <a:r>
              <a:rPr lang="en-US" sz="1700" dirty="0">
                <a:latin typeface="+mn-lt"/>
              </a:rPr>
              <a:t>Researchers </a:t>
            </a:r>
            <a:r>
              <a:rPr lang="en-US" sz="1700" b="1" dirty="0">
                <a:latin typeface="+mn-lt"/>
              </a:rPr>
              <a:t>must</a:t>
            </a:r>
            <a:r>
              <a:rPr lang="en-US" sz="1700" dirty="0">
                <a:latin typeface="+mn-lt"/>
              </a:rPr>
              <a:t> apply to vary (modify, amend) their approved ethics project, using the </a:t>
            </a:r>
            <a:r>
              <a:rPr lang="en-US" sz="1700" dirty="0">
                <a:latin typeface="+mn-lt"/>
                <a:hlinkClick r:id="rId2"/>
              </a:rPr>
              <a:t>Project Variation Form</a:t>
            </a:r>
            <a:r>
              <a:rPr lang="en-US" sz="1700" dirty="0">
                <a:latin typeface="+mn-lt"/>
              </a:rPr>
              <a:t>, if </a:t>
            </a:r>
            <a:r>
              <a:rPr lang="en-US" sz="1700" b="1" dirty="0">
                <a:latin typeface="+mn-lt"/>
              </a:rPr>
              <a:t>any</a:t>
            </a:r>
            <a:r>
              <a:rPr lang="en-US" sz="1700" dirty="0">
                <a:latin typeface="+mn-lt"/>
              </a:rPr>
              <a:t> changes are required</a:t>
            </a:r>
          </a:p>
          <a:p>
            <a:pPr marL="285750" indent="-285750">
              <a:buFont typeface="Arial" panose="020B0604020202020204" pitchFamily="34" charset="0"/>
              <a:buChar char="•"/>
            </a:pPr>
            <a:endParaRPr lang="en-AU" sz="1700" dirty="0">
              <a:latin typeface="+mn-lt"/>
            </a:endParaRPr>
          </a:p>
          <a:p>
            <a:pPr marL="285750" indent="-285750">
              <a:buFont typeface="Arial" panose="020B0604020202020204" pitchFamily="34" charset="0"/>
              <a:buChar char="•"/>
            </a:pPr>
            <a:r>
              <a:rPr lang="en-US" sz="1700" dirty="0">
                <a:latin typeface="+mn-lt"/>
              </a:rPr>
              <a:t>These include variations to, e.g.:</a:t>
            </a:r>
            <a:endParaRPr lang="en-AU" sz="1700" dirty="0">
              <a:latin typeface="+mn-lt"/>
            </a:endParaRPr>
          </a:p>
          <a:p>
            <a:pPr marL="742950" lvl="1" indent="-285750">
              <a:buFont typeface="Wingdings" panose="05000000000000000000" pitchFamily="2" charset="2"/>
              <a:buChar char="Ø"/>
            </a:pPr>
            <a:r>
              <a:rPr lang="en-US" sz="1700" dirty="0">
                <a:latin typeface="+mn-lt"/>
              </a:rPr>
              <a:t>members of the research team </a:t>
            </a:r>
            <a:endParaRPr lang="en-AU" sz="1700" dirty="0">
              <a:latin typeface="+mn-lt"/>
            </a:endParaRPr>
          </a:p>
          <a:p>
            <a:pPr marL="742950" lvl="1" indent="-285750">
              <a:buFont typeface="Wingdings" panose="05000000000000000000" pitchFamily="2" charset="2"/>
              <a:buChar char="Ø"/>
            </a:pPr>
            <a:r>
              <a:rPr lang="en-US" sz="1700" dirty="0">
                <a:latin typeface="+mn-lt"/>
              </a:rPr>
              <a:t>participant groups</a:t>
            </a:r>
          </a:p>
          <a:p>
            <a:pPr marL="742950" lvl="1" indent="-285750">
              <a:buFont typeface="Wingdings" panose="05000000000000000000" pitchFamily="2" charset="2"/>
              <a:buChar char="Ø"/>
            </a:pPr>
            <a:r>
              <a:rPr lang="en-US" sz="1700" dirty="0">
                <a:latin typeface="+mn-lt"/>
              </a:rPr>
              <a:t>recruitment processes</a:t>
            </a:r>
            <a:endParaRPr lang="en-AU" sz="1700" dirty="0">
              <a:latin typeface="+mn-lt"/>
            </a:endParaRPr>
          </a:p>
          <a:p>
            <a:pPr marL="742950" lvl="1" indent="-285750">
              <a:buFont typeface="Wingdings" panose="05000000000000000000" pitchFamily="2" charset="2"/>
              <a:buChar char="Ø"/>
            </a:pPr>
            <a:r>
              <a:rPr lang="en-US" sz="1700" dirty="0">
                <a:latin typeface="+mn-lt"/>
              </a:rPr>
              <a:t>data collection processes</a:t>
            </a:r>
            <a:endParaRPr lang="en-AU" sz="1700" dirty="0">
              <a:latin typeface="+mn-lt"/>
            </a:endParaRPr>
          </a:p>
          <a:p>
            <a:pPr marL="742950" lvl="1" indent="-285750">
              <a:buFont typeface="Wingdings" panose="05000000000000000000" pitchFamily="2" charset="2"/>
              <a:buChar char="Ø"/>
            </a:pPr>
            <a:r>
              <a:rPr lang="en-US" sz="1700" dirty="0">
                <a:latin typeface="+mn-lt"/>
              </a:rPr>
              <a:t>data analysis processes</a:t>
            </a:r>
            <a:endParaRPr lang="en-AU" sz="1700" dirty="0">
              <a:latin typeface="+mn-lt"/>
            </a:endParaRPr>
          </a:p>
          <a:p>
            <a:pPr marL="742950" lvl="1" indent="-285750">
              <a:buFont typeface="Wingdings" panose="05000000000000000000" pitchFamily="2" charset="2"/>
              <a:buChar char="Ø"/>
            </a:pPr>
            <a:r>
              <a:rPr lang="en-US" sz="1700" dirty="0">
                <a:latin typeface="+mn-lt"/>
              </a:rPr>
              <a:t>reporting of results</a:t>
            </a:r>
          </a:p>
          <a:p>
            <a:endParaRPr lang="en-AU" sz="1700" dirty="0">
              <a:latin typeface="+mn-lt"/>
            </a:endParaRPr>
          </a:p>
          <a:p>
            <a:pPr marL="285750" indent="-285750">
              <a:buFont typeface="Arial" panose="020B0604020202020204" pitchFamily="34" charset="0"/>
              <a:buChar char="•"/>
            </a:pPr>
            <a:r>
              <a:rPr lang="en-US" sz="1700" dirty="0">
                <a:latin typeface="+mn-lt"/>
              </a:rPr>
              <a:t>Associated documents (flyers, information sheets, consent forms) requiring changes must be submitted with the variation request</a:t>
            </a:r>
          </a:p>
          <a:p>
            <a:pPr marL="285750" indent="-285750">
              <a:buFont typeface="Arial" panose="020B0604020202020204" pitchFamily="34" charset="0"/>
              <a:buChar char="•"/>
            </a:pPr>
            <a:endParaRPr lang="en-US" sz="1700" dirty="0">
              <a:latin typeface="+mn-lt"/>
            </a:endParaRPr>
          </a:p>
          <a:p>
            <a:pPr marL="285750" indent="-285750">
              <a:buFont typeface="Arial" panose="020B0604020202020204" pitchFamily="34" charset="0"/>
              <a:buChar char="•"/>
            </a:pPr>
            <a:r>
              <a:rPr lang="en-US" sz="1700" dirty="0"/>
              <a:t>Changes must </a:t>
            </a:r>
            <a:r>
              <a:rPr lang="en-US" sz="1700" u="sng" dirty="0"/>
              <a:t>not</a:t>
            </a:r>
            <a:r>
              <a:rPr lang="en-US" sz="1700" dirty="0"/>
              <a:t> be implemented prior to approval</a:t>
            </a:r>
          </a:p>
          <a:p>
            <a:pPr marL="285750" indent="-285750">
              <a:buFont typeface="Arial" panose="020B0604020202020204" pitchFamily="34" charset="0"/>
              <a:buChar char="•"/>
            </a:pPr>
            <a:endParaRPr lang="en-US" sz="1700" dirty="0">
              <a:latin typeface="+mn-lt"/>
            </a:endParaRPr>
          </a:p>
          <a:p>
            <a:pPr marL="342900" indent="-342900">
              <a:spcAft>
                <a:spcPts val="0"/>
              </a:spcAft>
              <a:buFont typeface="Arial" panose="020B0604020202020204" pitchFamily="34" charset="0"/>
              <a:buChar char="•"/>
            </a:pPr>
            <a:endParaRPr lang="en-US" sz="2000" dirty="0"/>
          </a:p>
          <a:p>
            <a:pPr>
              <a:spcAft>
                <a:spcPts val="0"/>
              </a:spcAft>
            </a:pPr>
            <a:endParaRPr lang="en-AU" sz="2000" dirty="0">
              <a:latin typeface="+mn-lt"/>
              <a:ea typeface="Calibri" panose="020F0502020204030204" pitchFamily="34" charset="0"/>
            </a:endParaRPr>
          </a:p>
        </p:txBody>
      </p:sp>
    </p:spTree>
    <p:extLst>
      <p:ext uri="{BB962C8B-B14F-4D97-AF65-F5344CB8AC3E}">
        <p14:creationId xmlns:p14="http://schemas.microsoft.com/office/powerpoint/2010/main" val="195606174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349883" y="243513"/>
            <a:ext cx="4444229" cy="647700"/>
          </a:xfrm>
        </p:spPr>
        <p:txBody>
          <a:bodyPr/>
          <a:lstStyle/>
          <a:p>
            <a:r>
              <a:rPr lang="en-AU" sz="3000" dirty="0"/>
              <a:t>Annual &amp; Final Reports</a:t>
            </a:r>
          </a:p>
        </p:txBody>
      </p:sp>
      <p:sp>
        <p:nvSpPr>
          <p:cNvPr id="3" name="Text Placeholder 2"/>
          <p:cNvSpPr>
            <a:spLocks noGrp="1"/>
          </p:cNvSpPr>
          <p:nvPr>
            <p:ph type="body" sz="quarter" idx="11"/>
          </p:nvPr>
        </p:nvSpPr>
        <p:spPr>
          <a:xfrm>
            <a:off x="-1211164" y="1164854"/>
            <a:ext cx="8315193" cy="647700"/>
          </a:xfrm>
        </p:spPr>
        <p:txBody>
          <a:bodyPr/>
          <a:lstStyle/>
          <a:p>
            <a:endParaRPr lang="en-AU" dirty="0"/>
          </a:p>
          <a:p>
            <a:endParaRPr lang="en-AU" dirty="0"/>
          </a:p>
        </p:txBody>
      </p:sp>
      <p:sp>
        <p:nvSpPr>
          <p:cNvPr id="4" name="Rectangle 3"/>
          <p:cNvSpPr/>
          <p:nvPr/>
        </p:nvSpPr>
        <p:spPr>
          <a:xfrm>
            <a:off x="4441195" y="3198168"/>
            <a:ext cx="261610" cy="461665"/>
          </a:xfrm>
          <a:prstGeom prst="rect">
            <a:avLst/>
          </a:prstGeom>
        </p:spPr>
        <p:txBody>
          <a:bodyPr wrap="none">
            <a:spAutoFit/>
          </a:bodyPr>
          <a:lstStyle/>
          <a:p>
            <a:r>
              <a:rPr lang="en-AU" dirty="0">
                <a:solidFill>
                  <a:srgbClr val="000000"/>
                </a:solidFill>
                <a:latin typeface="Times New Roman" panose="02020603050405020304" pitchFamily="18" charset="0"/>
              </a:rPr>
              <a:t> </a:t>
            </a:r>
            <a:endParaRPr lang="en-AU" dirty="0"/>
          </a:p>
        </p:txBody>
      </p:sp>
      <p:sp>
        <p:nvSpPr>
          <p:cNvPr id="5" name="Rectangle 4">
            <a:extLst>
              <a:ext uri="{FF2B5EF4-FFF2-40B4-BE49-F238E27FC236}">
                <a16:creationId xmlns:a16="http://schemas.microsoft.com/office/drawing/2014/main" id="{08D2C28A-ADD5-4F1B-8CBE-B672AA2ED928}"/>
              </a:ext>
            </a:extLst>
          </p:cNvPr>
          <p:cNvSpPr/>
          <p:nvPr/>
        </p:nvSpPr>
        <p:spPr>
          <a:xfrm>
            <a:off x="884971" y="1063274"/>
            <a:ext cx="7374054" cy="3416320"/>
          </a:xfrm>
          <a:prstGeom prst="rect">
            <a:avLst/>
          </a:prstGeom>
        </p:spPr>
        <p:txBody>
          <a:bodyPr wrap="square">
            <a:spAutoFit/>
          </a:bodyPr>
          <a:lstStyle/>
          <a:p>
            <a:pPr>
              <a:spcAft>
                <a:spcPts val="0"/>
              </a:spcAft>
            </a:pPr>
            <a:endParaRPr lang="en-US" sz="1600" dirty="0">
              <a:latin typeface="+mn-lt"/>
            </a:endParaRPr>
          </a:p>
          <a:p>
            <a:pPr marL="285750" indent="-285750">
              <a:buFont typeface="Arial" panose="020B0604020202020204" pitchFamily="34" charset="0"/>
              <a:buChar char="•"/>
            </a:pPr>
            <a:r>
              <a:rPr lang="en-US" sz="2000" dirty="0">
                <a:latin typeface="+mn-lt"/>
              </a:rPr>
              <a:t>Researchers will be prompted by an automated email to provide an annual report for an approved research project, using the report form available on the website</a:t>
            </a:r>
          </a:p>
          <a:p>
            <a:pPr marL="285750" indent="-285750">
              <a:buFont typeface="Arial" panose="020B0604020202020204" pitchFamily="34" charset="0"/>
              <a:buChar char="•"/>
            </a:pPr>
            <a:endParaRPr lang="en-AU" sz="2000" dirty="0">
              <a:latin typeface="+mn-lt"/>
            </a:endParaRPr>
          </a:p>
          <a:p>
            <a:pPr marL="285750" indent="-285750">
              <a:buFont typeface="Arial" panose="020B0604020202020204" pitchFamily="34" charset="0"/>
              <a:buChar char="•"/>
            </a:pPr>
            <a:r>
              <a:rPr lang="en-US" sz="2000" dirty="0">
                <a:latin typeface="+mn-lt"/>
              </a:rPr>
              <a:t>If required, researchers may also seek an extension of ethics approval if this will expire before project completion</a:t>
            </a:r>
          </a:p>
          <a:p>
            <a:pPr marL="285750" indent="-285750">
              <a:buFont typeface="Arial" panose="020B0604020202020204" pitchFamily="34" charset="0"/>
              <a:buChar char="•"/>
            </a:pPr>
            <a:endParaRPr lang="en-US" sz="2000" dirty="0">
              <a:latin typeface="+mn-lt"/>
            </a:endParaRPr>
          </a:p>
          <a:p>
            <a:pPr marL="285750" indent="-285750">
              <a:buFont typeface="Arial" panose="020B0604020202020204" pitchFamily="34" charset="0"/>
              <a:buChar char="•"/>
            </a:pPr>
            <a:r>
              <a:rPr lang="en-US" sz="2000" dirty="0">
                <a:latin typeface="+mn-lt"/>
              </a:rPr>
              <a:t>A final report is required once the project is completed</a:t>
            </a:r>
            <a:endParaRPr lang="en-AU" sz="2000" dirty="0">
              <a:latin typeface="+mn-lt"/>
            </a:endParaRPr>
          </a:p>
          <a:p>
            <a:pPr marL="342900" indent="-342900">
              <a:spcAft>
                <a:spcPts val="0"/>
              </a:spcAft>
              <a:buFont typeface="Arial" panose="020B0604020202020204" pitchFamily="34" charset="0"/>
              <a:buChar char="•"/>
            </a:pPr>
            <a:endParaRPr lang="en-US" sz="2000" dirty="0"/>
          </a:p>
          <a:p>
            <a:pPr>
              <a:spcAft>
                <a:spcPts val="0"/>
              </a:spcAft>
            </a:pPr>
            <a:endParaRPr lang="en-AU" sz="2000" dirty="0">
              <a:latin typeface="+mn-lt"/>
              <a:ea typeface="Calibri" panose="020F0502020204030204" pitchFamily="34" charset="0"/>
            </a:endParaRPr>
          </a:p>
        </p:txBody>
      </p:sp>
    </p:spTree>
    <p:extLst>
      <p:ext uri="{BB962C8B-B14F-4D97-AF65-F5344CB8AC3E}">
        <p14:creationId xmlns:p14="http://schemas.microsoft.com/office/powerpoint/2010/main" val="61034456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560951" y="266943"/>
            <a:ext cx="4022097" cy="647700"/>
          </a:xfrm>
        </p:spPr>
        <p:txBody>
          <a:bodyPr/>
          <a:lstStyle/>
          <a:p>
            <a:r>
              <a:rPr lang="en-AU" sz="3000" dirty="0"/>
              <a:t>Reporting of Results</a:t>
            </a:r>
          </a:p>
        </p:txBody>
      </p:sp>
      <p:sp>
        <p:nvSpPr>
          <p:cNvPr id="3" name="Text Placeholder 2"/>
          <p:cNvSpPr>
            <a:spLocks noGrp="1"/>
          </p:cNvSpPr>
          <p:nvPr>
            <p:ph type="body" sz="quarter" idx="11"/>
          </p:nvPr>
        </p:nvSpPr>
        <p:spPr>
          <a:xfrm>
            <a:off x="545208" y="1165696"/>
            <a:ext cx="8315193" cy="647700"/>
          </a:xfrm>
        </p:spPr>
        <p:txBody>
          <a:bodyPr/>
          <a:lstStyle/>
          <a:p>
            <a:endParaRPr lang="en-AU" dirty="0"/>
          </a:p>
          <a:p>
            <a:endParaRPr lang="en-AU" dirty="0"/>
          </a:p>
        </p:txBody>
      </p:sp>
      <p:sp>
        <p:nvSpPr>
          <p:cNvPr id="4" name="Rectangle 3"/>
          <p:cNvSpPr/>
          <p:nvPr/>
        </p:nvSpPr>
        <p:spPr>
          <a:xfrm>
            <a:off x="4441195" y="3198168"/>
            <a:ext cx="261610" cy="461665"/>
          </a:xfrm>
          <a:prstGeom prst="rect">
            <a:avLst/>
          </a:prstGeom>
        </p:spPr>
        <p:txBody>
          <a:bodyPr wrap="none">
            <a:spAutoFit/>
          </a:bodyPr>
          <a:lstStyle/>
          <a:p>
            <a:r>
              <a:rPr lang="en-AU" dirty="0">
                <a:solidFill>
                  <a:srgbClr val="000000"/>
                </a:solidFill>
                <a:latin typeface="Times New Roman" panose="02020603050405020304" pitchFamily="18" charset="0"/>
              </a:rPr>
              <a:t> </a:t>
            </a:r>
            <a:endParaRPr lang="en-AU" dirty="0"/>
          </a:p>
        </p:txBody>
      </p:sp>
      <p:sp>
        <p:nvSpPr>
          <p:cNvPr id="5" name="Rectangle 4">
            <a:extLst>
              <a:ext uri="{FF2B5EF4-FFF2-40B4-BE49-F238E27FC236}">
                <a16:creationId xmlns:a16="http://schemas.microsoft.com/office/drawing/2014/main" id="{08D2C28A-ADD5-4F1B-8CBE-B672AA2ED928}"/>
              </a:ext>
            </a:extLst>
          </p:cNvPr>
          <p:cNvSpPr/>
          <p:nvPr/>
        </p:nvSpPr>
        <p:spPr>
          <a:xfrm>
            <a:off x="1727609" y="1320127"/>
            <a:ext cx="6131459" cy="2554545"/>
          </a:xfrm>
          <a:prstGeom prst="rect">
            <a:avLst/>
          </a:prstGeom>
        </p:spPr>
        <p:txBody>
          <a:bodyPr wrap="square">
            <a:spAutoFit/>
          </a:bodyPr>
          <a:lstStyle/>
          <a:p>
            <a:pPr>
              <a:spcAft>
                <a:spcPts val="0"/>
              </a:spcAft>
            </a:pPr>
            <a:r>
              <a:rPr lang="en-US" sz="2000" dirty="0"/>
              <a:t>A summary of key findings to participants can be:</a:t>
            </a:r>
          </a:p>
          <a:p>
            <a:pPr>
              <a:spcAft>
                <a:spcPts val="0"/>
              </a:spcAft>
            </a:pPr>
            <a:endParaRPr lang="en-US" sz="2000" dirty="0"/>
          </a:p>
          <a:p>
            <a:pPr marL="342900" indent="-342900">
              <a:spcAft>
                <a:spcPts val="0"/>
              </a:spcAft>
              <a:buFont typeface="Arial" panose="020B0604020202020204" pitchFamily="34" charset="0"/>
              <a:buChar char="•"/>
            </a:pPr>
            <a:r>
              <a:rPr lang="en-US" sz="2000" dirty="0"/>
              <a:t>put up on a specified website </a:t>
            </a:r>
          </a:p>
          <a:p>
            <a:pPr marL="342900" indent="-342900">
              <a:spcAft>
                <a:spcPts val="0"/>
              </a:spcAft>
              <a:buFont typeface="Arial" panose="020B0604020202020204" pitchFamily="34" charset="0"/>
              <a:buChar char="•"/>
            </a:pPr>
            <a:r>
              <a:rPr lang="en-US" sz="2000" dirty="0"/>
              <a:t>disseminated through participant networks</a:t>
            </a:r>
          </a:p>
          <a:p>
            <a:pPr marL="342900" indent="-342900">
              <a:spcAft>
                <a:spcPts val="0"/>
              </a:spcAft>
              <a:buFont typeface="Arial" panose="020B0604020202020204" pitchFamily="34" charset="0"/>
              <a:buChar char="•"/>
            </a:pPr>
            <a:r>
              <a:rPr lang="en-US" sz="2000" dirty="0"/>
              <a:t>provided as an email</a:t>
            </a:r>
          </a:p>
          <a:p>
            <a:pPr marL="342900" indent="-342900">
              <a:spcAft>
                <a:spcPts val="0"/>
              </a:spcAft>
              <a:buFont typeface="Arial" panose="020B0604020202020204" pitchFamily="34" charset="0"/>
              <a:buChar char="•"/>
            </a:pPr>
            <a:r>
              <a:rPr lang="en-US" sz="2000" dirty="0"/>
              <a:t>posted to individuals</a:t>
            </a:r>
          </a:p>
          <a:p>
            <a:pPr marL="342900" indent="-342900">
              <a:spcAft>
                <a:spcPts val="0"/>
              </a:spcAft>
              <a:buFont typeface="Arial" panose="020B0604020202020204" pitchFamily="34" charset="0"/>
              <a:buChar char="•"/>
            </a:pPr>
            <a:r>
              <a:rPr lang="en-US" sz="2000" dirty="0"/>
              <a:t>given to key community communicators</a:t>
            </a:r>
            <a:endParaRPr lang="en-AU" sz="2000" dirty="0"/>
          </a:p>
          <a:p>
            <a:pPr>
              <a:spcAft>
                <a:spcPts val="0"/>
              </a:spcAft>
            </a:pPr>
            <a:endParaRPr lang="en-AU" sz="2000" dirty="0">
              <a:latin typeface="+mn-lt"/>
              <a:ea typeface="Calibri" panose="020F0502020204030204" pitchFamily="34" charset="0"/>
            </a:endParaRPr>
          </a:p>
        </p:txBody>
      </p:sp>
    </p:spTree>
    <p:extLst>
      <p:ext uri="{BB962C8B-B14F-4D97-AF65-F5344CB8AC3E}">
        <p14:creationId xmlns:p14="http://schemas.microsoft.com/office/powerpoint/2010/main" val="292152198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187850" y="243781"/>
            <a:ext cx="5029909" cy="647700"/>
          </a:xfrm>
        </p:spPr>
        <p:txBody>
          <a:bodyPr/>
          <a:lstStyle/>
          <a:p>
            <a:r>
              <a:rPr lang="en-AU" sz="3000" dirty="0"/>
              <a:t>If You Are Leaving UniSA</a:t>
            </a:r>
          </a:p>
        </p:txBody>
      </p:sp>
      <p:sp>
        <p:nvSpPr>
          <p:cNvPr id="3" name="Text Placeholder 2"/>
          <p:cNvSpPr>
            <a:spLocks noGrp="1"/>
          </p:cNvSpPr>
          <p:nvPr>
            <p:ph type="body" sz="quarter" idx="11"/>
          </p:nvPr>
        </p:nvSpPr>
        <p:spPr>
          <a:xfrm>
            <a:off x="-1211164" y="1164854"/>
            <a:ext cx="8315193" cy="647700"/>
          </a:xfrm>
        </p:spPr>
        <p:txBody>
          <a:bodyPr/>
          <a:lstStyle/>
          <a:p>
            <a:endParaRPr lang="en-AU" dirty="0"/>
          </a:p>
          <a:p>
            <a:endParaRPr lang="en-AU" dirty="0"/>
          </a:p>
        </p:txBody>
      </p:sp>
      <p:sp>
        <p:nvSpPr>
          <p:cNvPr id="4" name="Rectangle 3"/>
          <p:cNvSpPr/>
          <p:nvPr/>
        </p:nvSpPr>
        <p:spPr>
          <a:xfrm>
            <a:off x="4441195" y="3198168"/>
            <a:ext cx="261610" cy="461665"/>
          </a:xfrm>
          <a:prstGeom prst="rect">
            <a:avLst/>
          </a:prstGeom>
        </p:spPr>
        <p:txBody>
          <a:bodyPr wrap="none">
            <a:spAutoFit/>
          </a:bodyPr>
          <a:lstStyle/>
          <a:p>
            <a:r>
              <a:rPr lang="en-AU" dirty="0">
                <a:solidFill>
                  <a:srgbClr val="000000"/>
                </a:solidFill>
                <a:latin typeface="Times New Roman" panose="02020603050405020304" pitchFamily="18" charset="0"/>
              </a:rPr>
              <a:t> </a:t>
            </a:r>
            <a:endParaRPr lang="en-AU" dirty="0"/>
          </a:p>
        </p:txBody>
      </p:sp>
      <p:sp>
        <p:nvSpPr>
          <p:cNvPr id="5" name="Rectangle 4">
            <a:extLst>
              <a:ext uri="{FF2B5EF4-FFF2-40B4-BE49-F238E27FC236}">
                <a16:creationId xmlns:a16="http://schemas.microsoft.com/office/drawing/2014/main" id="{08D2C28A-ADD5-4F1B-8CBE-B672AA2ED928}"/>
              </a:ext>
            </a:extLst>
          </p:cNvPr>
          <p:cNvSpPr/>
          <p:nvPr/>
        </p:nvSpPr>
        <p:spPr>
          <a:xfrm>
            <a:off x="1008330" y="1094435"/>
            <a:ext cx="7601516" cy="4662815"/>
          </a:xfrm>
          <a:prstGeom prst="rect">
            <a:avLst/>
          </a:prstGeom>
        </p:spPr>
        <p:txBody>
          <a:bodyPr wrap="square">
            <a:spAutoFit/>
          </a:bodyPr>
          <a:lstStyle/>
          <a:p>
            <a:pPr>
              <a:spcAft>
                <a:spcPts val="0"/>
              </a:spcAft>
            </a:pPr>
            <a:r>
              <a:rPr lang="en-US" sz="1600" dirty="0"/>
              <a:t>If you are leaving UniSA, you must:</a:t>
            </a:r>
          </a:p>
          <a:p>
            <a:pPr>
              <a:spcAft>
                <a:spcPts val="0"/>
              </a:spcAft>
            </a:pPr>
            <a:endParaRPr lang="en-US" sz="1600" dirty="0"/>
          </a:p>
          <a:p>
            <a:pPr marL="285750" indent="-285750">
              <a:spcAft>
                <a:spcPts val="0"/>
              </a:spcAft>
              <a:buFont typeface="Arial" panose="020B0604020202020204" pitchFamily="34" charset="0"/>
              <a:buChar char="•"/>
            </a:pPr>
            <a:r>
              <a:rPr lang="en-US" sz="1600" dirty="0"/>
              <a:t>Inform the </a:t>
            </a:r>
            <a:r>
              <a:rPr lang="en-US" sz="1600" dirty="0">
                <a:hlinkClick r:id="rId2"/>
              </a:rPr>
              <a:t>Human Research Ethics Team in RIS</a:t>
            </a:r>
            <a:endParaRPr lang="en-US" sz="1600" dirty="0"/>
          </a:p>
          <a:p>
            <a:pPr marL="285750" indent="-285750">
              <a:spcAft>
                <a:spcPts val="0"/>
              </a:spcAft>
              <a:buFont typeface="Arial" panose="020B0604020202020204" pitchFamily="34" charset="0"/>
              <a:buChar char="•"/>
            </a:pPr>
            <a:endParaRPr lang="en-US" sz="1600" dirty="0"/>
          </a:p>
          <a:p>
            <a:pPr marL="285750" indent="-285750">
              <a:spcAft>
                <a:spcPts val="0"/>
              </a:spcAft>
              <a:buFont typeface="Arial" panose="020B0604020202020204" pitchFamily="34" charset="0"/>
              <a:buChar char="•"/>
            </a:pPr>
            <a:r>
              <a:rPr lang="en-US" sz="1600" dirty="0"/>
              <a:t>Consider if you will need to obtain ethics approval from your new institution</a:t>
            </a:r>
          </a:p>
          <a:p>
            <a:pPr marL="285750" indent="-285750">
              <a:spcAft>
                <a:spcPts val="0"/>
              </a:spcAft>
              <a:buFont typeface="Arial" panose="020B0604020202020204" pitchFamily="34" charset="0"/>
              <a:buChar char="•"/>
            </a:pPr>
            <a:endParaRPr lang="en-US" sz="1600" dirty="0"/>
          </a:p>
          <a:p>
            <a:pPr marL="285750" indent="-285750">
              <a:spcAft>
                <a:spcPts val="0"/>
              </a:spcAft>
              <a:buFont typeface="Arial" panose="020B0604020202020204" pitchFamily="34" charset="0"/>
              <a:buChar char="•"/>
            </a:pPr>
            <a:r>
              <a:rPr lang="en-US" sz="1600" dirty="0"/>
              <a:t>Continue to comply with all requirements of any ongoing UniSA ethics approvals, such as variation requests and annual / final reports</a:t>
            </a:r>
          </a:p>
          <a:p>
            <a:pPr marL="285750" indent="-285750">
              <a:spcAft>
                <a:spcPts val="0"/>
              </a:spcAft>
              <a:buFont typeface="Arial" panose="020B0604020202020204" pitchFamily="34" charset="0"/>
              <a:buChar char="•"/>
            </a:pPr>
            <a:endParaRPr lang="en-US" sz="1600" dirty="0"/>
          </a:p>
          <a:p>
            <a:pPr marL="285750" indent="-285750">
              <a:spcAft>
                <a:spcPts val="0"/>
              </a:spcAft>
              <a:buFont typeface="Arial" panose="020B0604020202020204" pitchFamily="34" charset="0"/>
              <a:buChar char="•"/>
            </a:pPr>
            <a:r>
              <a:rPr lang="en-US" sz="1600" dirty="0"/>
              <a:t>Ensure that all project data (both electronic and hard copy) are stored appropriately, and inform your line manager and/or the head of your local unit regarding:</a:t>
            </a:r>
          </a:p>
          <a:p>
            <a:pPr marL="742950" lvl="1" indent="-285750">
              <a:spcBef>
                <a:spcPts val="600"/>
              </a:spcBef>
              <a:spcAft>
                <a:spcPts val="0"/>
              </a:spcAft>
              <a:buFont typeface="Wingdings" panose="05000000000000000000" pitchFamily="2" charset="2"/>
              <a:buChar char="Ø"/>
            </a:pPr>
            <a:r>
              <a:rPr lang="en-US" sz="1600" dirty="0"/>
              <a:t>location of the data</a:t>
            </a:r>
          </a:p>
          <a:p>
            <a:pPr marL="742950" lvl="1" indent="-285750">
              <a:spcAft>
                <a:spcPts val="0"/>
              </a:spcAft>
              <a:buFont typeface="Wingdings" panose="05000000000000000000" pitchFamily="2" charset="2"/>
              <a:buChar char="Ø"/>
            </a:pPr>
            <a:r>
              <a:rPr lang="en-US" sz="1600" dirty="0"/>
              <a:t>nature of the data</a:t>
            </a:r>
          </a:p>
          <a:p>
            <a:pPr marL="742950" lvl="1" indent="-285750">
              <a:spcAft>
                <a:spcPts val="0"/>
              </a:spcAft>
              <a:buFont typeface="Wingdings" panose="05000000000000000000" pitchFamily="2" charset="2"/>
              <a:buChar char="Ø"/>
            </a:pPr>
            <a:r>
              <a:rPr lang="en-US" sz="1600" dirty="0"/>
              <a:t>requirements or restrictions relating to data access</a:t>
            </a:r>
          </a:p>
          <a:p>
            <a:pPr marL="742950" lvl="1" indent="-285750">
              <a:spcAft>
                <a:spcPts val="0"/>
              </a:spcAft>
              <a:buFont typeface="Wingdings" panose="05000000000000000000" pitchFamily="2" charset="2"/>
              <a:buChar char="Ø"/>
            </a:pPr>
            <a:r>
              <a:rPr lang="en-US" sz="1600" dirty="0"/>
              <a:t>retention obligations</a:t>
            </a:r>
          </a:p>
          <a:p>
            <a:pPr marL="742950" lvl="1" indent="-285750">
              <a:spcAft>
                <a:spcPts val="0"/>
              </a:spcAft>
              <a:buFont typeface="Wingdings" panose="05000000000000000000" pitchFamily="2" charset="2"/>
              <a:buChar char="Ø"/>
            </a:pPr>
            <a:endParaRPr lang="en-US" sz="1600" dirty="0"/>
          </a:p>
          <a:p>
            <a:pPr>
              <a:spcAft>
                <a:spcPts val="0"/>
              </a:spcAft>
            </a:pPr>
            <a:endParaRPr lang="en-AU" sz="2000" dirty="0">
              <a:latin typeface="+mn-lt"/>
              <a:ea typeface="Calibri" panose="020F0502020204030204" pitchFamily="34" charset="0"/>
            </a:endParaRPr>
          </a:p>
        </p:txBody>
      </p:sp>
    </p:spTree>
    <p:extLst>
      <p:ext uri="{BB962C8B-B14F-4D97-AF65-F5344CB8AC3E}">
        <p14:creationId xmlns:p14="http://schemas.microsoft.com/office/powerpoint/2010/main" val="161992354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200196" y="214274"/>
            <a:ext cx="6678806" cy="647700"/>
          </a:xfrm>
        </p:spPr>
        <p:txBody>
          <a:bodyPr/>
          <a:lstStyle/>
          <a:p>
            <a:r>
              <a:rPr lang="en-AU" sz="3000" dirty="0"/>
              <a:t>Introduction, Resources &amp; Support</a:t>
            </a:r>
          </a:p>
        </p:txBody>
      </p:sp>
      <p:sp>
        <p:nvSpPr>
          <p:cNvPr id="3" name="Text Placeholder 2"/>
          <p:cNvSpPr>
            <a:spLocks noGrp="1"/>
          </p:cNvSpPr>
          <p:nvPr>
            <p:ph type="body" sz="quarter" idx="11"/>
          </p:nvPr>
        </p:nvSpPr>
        <p:spPr>
          <a:xfrm>
            <a:off x="545208" y="1165696"/>
            <a:ext cx="8315193" cy="647700"/>
          </a:xfrm>
        </p:spPr>
        <p:txBody>
          <a:bodyPr/>
          <a:lstStyle/>
          <a:p>
            <a:endParaRPr lang="en-AU" dirty="0"/>
          </a:p>
          <a:p>
            <a:endParaRPr lang="en-AU" dirty="0"/>
          </a:p>
        </p:txBody>
      </p:sp>
      <p:sp>
        <p:nvSpPr>
          <p:cNvPr id="4" name="Rectangle 3"/>
          <p:cNvSpPr/>
          <p:nvPr/>
        </p:nvSpPr>
        <p:spPr>
          <a:xfrm>
            <a:off x="4441195" y="3198168"/>
            <a:ext cx="261610" cy="461665"/>
          </a:xfrm>
          <a:prstGeom prst="rect">
            <a:avLst/>
          </a:prstGeom>
        </p:spPr>
        <p:txBody>
          <a:bodyPr wrap="none">
            <a:spAutoFit/>
          </a:bodyPr>
          <a:lstStyle/>
          <a:p>
            <a:r>
              <a:rPr lang="en-AU" dirty="0">
                <a:solidFill>
                  <a:srgbClr val="000000"/>
                </a:solidFill>
                <a:latin typeface="Times New Roman" panose="02020603050405020304" pitchFamily="18" charset="0"/>
              </a:rPr>
              <a:t> </a:t>
            </a:r>
            <a:endParaRPr lang="en-AU" dirty="0"/>
          </a:p>
        </p:txBody>
      </p:sp>
      <p:sp>
        <p:nvSpPr>
          <p:cNvPr id="5" name="Rectangle 4">
            <a:extLst>
              <a:ext uri="{FF2B5EF4-FFF2-40B4-BE49-F238E27FC236}">
                <a16:creationId xmlns:a16="http://schemas.microsoft.com/office/drawing/2014/main" id="{15DF1FD3-C7D0-4A56-A593-FA332C797ECD}"/>
              </a:ext>
            </a:extLst>
          </p:cNvPr>
          <p:cNvSpPr/>
          <p:nvPr/>
        </p:nvSpPr>
        <p:spPr>
          <a:xfrm>
            <a:off x="414403" y="1118228"/>
            <a:ext cx="8315193" cy="4247317"/>
          </a:xfrm>
          <a:prstGeom prst="rect">
            <a:avLst/>
          </a:prstGeom>
        </p:spPr>
        <p:txBody>
          <a:bodyPr wrap="square">
            <a:spAutoFit/>
          </a:bodyPr>
          <a:lstStyle/>
          <a:p>
            <a:pPr marL="285750" indent="-285750">
              <a:spcAft>
                <a:spcPts val="0"/>
              </a:spcAft>
              <a:buFont typeface="Arial" panose="020B0604020202020204" pitchFamily="34" charset="0"/>
              <a:buChar char="•"/>
            </a:pPr>
            <a:r>
              <a:rPr lang="en-US" sz="1800" dirty="0">
                <a:latin typeface="+mn-lt"/>
                <a:ea typeface="Calibri" panose="020F0502020204030204" pitchFamily="34" charset="0"/>
              </a:rPr>
              <a:t>This slide set is intended to help researchers create complete, high quality applications for human research ethics approval, focusing on aspects of the application form that reviewers have identified as sometimes lacking in appropriate responses or details</a:t>
            </a:r>
          </a:p>
          <a:p>
            <a:pPr>
              <a:spcAft>
                <a:spcPts val="0"/>
              </a:spcAft>
            </a:pPr>
            <a:endParaRPr lang="en-US" sz="1800" dirty="0">
              <a:latin typeface="+mn-lt"/>
              <a:ea typeface="Calibri" panose="020F0502020204030204" pitchFamily="34" charset="0"/>
            </a:endParaRPr>
          </a:p>
          <a:p>
            <a:pPr marL="285750" indent="-285750">
              <a:spcAft>
                <a:spcPts val="0"/>
              </a:spcAft>
              <a:buFont typeface="Arial" panose="020B0604020202020204" pitchFamily="34" charset="0"/>
              <a:buChar char="•"/>
            </a:pPr>
            <a:r>
              <a:rPr lang="en-US" sz="1800" dirty="0">
                <a:latin typeface="+mn-lt"/>
                <a:ea typeface="Calibri" panose="020F0502020204030204" pitchFamily="34" charset="0"/>
              </a:rPr>
              <a:t>Also addressed are some common enquiries and issues relating to the management of approved projects</a:t>
            </a:r>
          </a:p>
          <a:p>
            <a:pPr marL="285750" indent="-285750">
              <a:spcAft>
                <a:spcPts val="0"/>
              </a:spcAft>
              <a:buFont typeface="Arial" panose="020B0604020202020204" pitchFamily="34" charset="0"/>
              <a:buChar char="•"/>
            </a:pPr>
            <a:endParaRPr lang="en-US" sz="1800" dirty="0">
              <a:latin typeface="+mn-lt"/>
              <a:ea typeface="Calibri" panose="020F0502020204030204" pitchFamily="34" charset="0"/>
            </a:endParaRPr>
          </a:p>
          <a:p>
            <a:pPr marL="285750" indent="-285750">
              <a:spcAft>
                <a:spcPts val="0"/>
              </a:spcAft>
              <a:buFont typeface="Arial" panose="020B0604020202020204" pitchFamily="34" charset="0"/>
              <a:buChar char="•"/>
            </a:pPr>
            <a:r>
              <a:rPr lang="en-US" sz="1800" dirty="0">
                <a:latin typeface="+mn-lt"/>
                <a:ea typeface="Calibri" panose="020F0502020204030204" pitchFamily="34" charset="0"/>
              </a:rPr>
              <a:t>Guidance is also available from the </a:t>
            </a:r>
            <a:r>
              <a:rPr lang="en-US" sz="1800" dirty="0">
                <a:latin typeface="+mn-lt"/>
                <a:ea typeface="Calibri" panose="020F0502020204030204" pitchFamily="34" charset="0"/>
                <a:hlinkClick r:id="rId2"/>
              </a:rPr>
              <a:t>Human Research Ethics webpages</a:t>
            </a:r>
            <a:endParaRPr lang="en-US" sz="1800" dirty="0">
              <a:latin typeface="+mn-lt"/>
              <a:ea typeface="Calibri" panose="020F0502020204030204" pitchFamily="34" charset="0"/>
            </a:endParaRPr>
          </a:p>
          <a:p>
            <a:pPr marL="285750" indent="-285750">
              <a:spcAft>
                <a:spcPts val="0"/>
              </a:spcAft>
              <a:buFont typeface="Arial" panose="020B0604020202020204" pitchFamily="34" charset="0"/>
              <a:buChar char="•"/>
            </a:pPr>
            <a:endParaRPr lang="en-US" sz="1800" dirty="0">
              <a:latin typeface="+mn-lt"/>
              <a:ea typeface="Calibri" panose="020F0502020204030204" pitchFamily="34" charset="0"/>
            </a:endParaRPr>
          </a:p>
          <a:p>
            <a:pPr marL="285750" indent="-285750">
              <a:spcAft>
                <a:spcPts val="0"/>
              </a:spcAft>
              <a:buFont typeface="Arial" panose="020B0604020202020204" pitchFamily="34" charset="0"/>
              <a:buChar char="•"/>
            </a:pPr>
            <a:r>
              <a:rPr lang="en-US" sz="1800" dirty="0">
                <a:latin typeface="+mn-lt"/>
                <a:ea typeface="Calibri" panose="020F0502020204030204" pitchFamily="34" charset="0"/>
              </a:rPr>
              <a:t>Further support can be obtained by contacting:</a:t>
            </a:r>
          </a:p>
          <a:p>
            <a:pPr marL="742950" lvl="1" indent="-285750">
              <a:spcAft>
                <a:spcPts val="0"/>
              </a:spcAft>
              <a:buFont typeface="Wingdings" panose="05000000000000000000" pitchFamily="2" charset="2"/>
              <a:buChar char="Ø"/>
            </a:pPr>
            <a:r>
              <a:rPr lang="en-US" sz="1800" dirty="0">
                <a:latin typeface="+mn-lt"/>
                <a:ea typeface="Calibri" panose="020F0502020204030204" pitchFamily="34" charset="0"/>
                <a:hlinkClick r:id="rId3"/>
              </a:rPr>
              <a:t>Research Ethics Advisors in local areas</a:t>
            </a:r>
            <a:endParaRPr lang="en-US" sz="1800" dirty="0">
              <a:latin typeface="+mn-lt"/>
              <a:ea typeface="Calibri" panose="020F0502020204030204" pitchFamily="34" charset="0"/>
            </a:endParaRPr>
          </a:p>
          <a:p>
            <a:pPr marL="742950" lvl="1" indent="-285750">
              <a:spcAft>
                <a:spcPts val="0"/>
              </a:spcAft>
              <a:buFont typeface="Wingdings" panose="05000000000000000000" pitchFamily="2" charset="2"/>
              <a:buChar char="Ø"/>
            </a:pPr>
            <a:r>
              <a:rPr lang="en-US" sz="1800" dirty="0">
                <a:latin typeface="+mn-lt"/>
                <a:ea typeface="Calibri" panose="020F0502020204030204" pitchFamily="34" charset="0"/>
                <a:hlinkClick r:id="rId4"/>
              </a:rPr>
              <a:t>the Human Research Ethics Team in Research and Innovation Services</a:t>
            </a:r>
            <a:endParaRPr lang="en-US" sz="1800" dirty="0">
              <a:latin typeface="+mn-lt"/>
              <a:ea typeface="Calibri" panose="020F0502020204030204" pitchFamily="34" charset="0"/>
            </a:endParaRPr>
          </a:p>
          <a:p>
            <a:pPr lvl="1">
              <a:spcAft>
                <a:spcPts val="0"/>
              </a:spcAft>
            </a:pPr>
            <a:endParaRPr lang="en-US" sz="1800" dirty="0">
              <a:latin typeface="+mn-lt"/>
              <a:ea typeface="Calibri" panose="020F0502020204030204" pitchFamily="34" charset="0"/>
            </a:endParaRPr>
          </a:p>
          <a:p>
            <a:pPr lvl="1">
              <a:spcAft>
                <a:spcPts val="0"/>
              </a:spcAft>
            </a:pPr>
            <a:r>
              <a:rPr lang="en-US" sz="1800" i="1" dirty="0">
                <a:latin typeface="+mn-lt"/>
                <a:ea typeface="Calibri" panose="020F0502020204030204" pitchFamily="34" charset="0"/>
              </a:rPr>
              <a:t>	</a:t>
            </a:r>
            <a:endParaRPr lang="en-AU" sz="1800" dirty="0">
              <a:latin typeface="+mn-lt"/>
              <a:ea typeface="Calibri" panose="020F0502020204030204" pitchFamily="34" charset="0"/>
            </a:endParaRPr>
          </a:p>
        </p:txBody>
      </p:sp>
    </p:spTree>
    <p:extLst>
      <p:ext uri="{BB962C8B-B14F-4D97-AF65-F5344CB8AC3E}">
        <p14:creationId xmlns:p14="http://schemas.microsoft.com/office/powerpoint/2010/main" val="153909020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85572" y="263073"/>
            <a:ext cx="6434457" cy="647700"/>
          </a:xfrm>
        </p:spPr>
        <p:txBody>
          <a:bodyPr/>
          <a:lstStyle/>
          <a:p>
            <a:r>
              <a:rPr lang="en-AU" sz="3000" dirty="0"/>
              <a:t>UniSA HREC Approval Processes</a:t>
            </a:r>
          </a:p>
        </p:txBody>
      </p:sp>
      <p:sp>
        <p:nvSpPr>
          <p:cNvPr id="3" name="Text Placeholder 2"/>
          <p:cNvSpPr>
            <a:spLocks noGrp="1"/>
          </p:cNvSpPr>
          <p:nvPr>
            <p:ph type="body" sz="quarter" idx="11"/>
          </p:nvPr>
        </p:nvSpPr>
        <p:spPr>
          <a:xfrm>
            <a:off x="545208" y="1165696"/>
            <a:ext cx="8315193" cy="647700"/>
          </a:xfrm>
        </p:spPr>
        <p:txBody>
          <a:bodyPr/>
          <a:lstStyle/>
          <a:p>
            <a:endParaRPr lang="en-AU" dirty="0"/>
          </a:p>
          <a:p>
            <a:endParaRPr lang="en-AU" dirty="0"/>
          </a:p>
        </p:txBody>
      </p:sp>
      <p:sp>
        <p:nvSpPr>
          <p:cNvPr id="4" name="Rectangle 3"/>
          <p:cNvSpPr/>
          <p:nvPr/>
        </p:nvSpPr>
        <p:spPr>
          <a:xfrm>
            <a:off x="4441195" y="3198168"/>
            <a:ext cx="261610" cy="461665"/>
          </a:xfrm>
          <a:prstGeom prst="rect">
            <a:avLst/>
          </a:prstGeom>
        </p:spPr>
        <p:txBody>
          <a:bodyPr wrap="none">
            <a:spAutoFit/>
          </a:bodyPr>
          <a:lstStyle/>
          <a:p>
            <a:r>
              <a:rPr lang="en-AU" dirty="0">
                <a:solidFill>
                  <a:srgbClr val="000000"/>
                </a:solidFill>
                <a:latin typeface="Times New Roman" panose="02020603050405020304" pitchFamily="18" charset="0"/>
              </a:rPr>
              <a:t> </a:t>
            </a:r>
            <a:endParaRPr lang="en-AU" dirty="0"/>
          </a:p>
        </p:txBody>
      </p:sp>
      <p:sp>
        <p:nvSpPr>
          <p:cNvPr id="6" name="Rectangle 5">
            <a:extLst>
              <a:ext uri="{FF2B5EF4-FFF2-40B4-BE49-F238E27FC236}">
                <a16:creationId xmlns:a16="http://schemas.microsoft.com/office/drawing/2014/main" id="{AFD8E20F-C530-40D0-B86A-D539FDCC23C4}"/>
              </a:ext>
            </a:extLst>
          </p:cNvPr>
          <p:cNvSpPr/>
          <p:nvPr/>
        </p:nvSpPr>
        <p:spPr>
          <a:xfrm>
            <a:off x="713051" y="995747"/>
            <a:ext cx="7979500" cy="4539704"/>
          </a:xfrm>
          <a:prstGeom prst="rect">
            <a:avLst/>
          </a:prstGeom>
        </p:spPr>
        <p:txBody>
          <a:bodyPr wrap="square">
            <a:spAutoFit/>
          </a:bodyPr>
          <a:lstStyle/>
          <a:p>
            <a:r>
              <a:rPr lang="en-US" sz="1700" dirty="0">
                <a:latin typeface="+mn-lt"/>
              </a:rPr>
              <a:t>There are four possible pathways for the assessment of your human research ethics application:</a:t>
            </a:r>
          </a:p>
          <a:p>
            <a:endParaRPr lang="en-US" sz="1700" dirty="0">
              <a:latin typeface="+mn-lt"/>
            </a:endParaRPr>
          </a:p>
          <a:p>
            <a:pPr marL="342900" indent="-342900">
              <a:buFont typeface="Arial" panose="020B0604020202020204" pitchFamily="34" charset="0"/>
              <a:buChar char="•"/>
            </a:pPr>
            <a:r>
              <a:rPr lang="en-US" sz="1700" b="1" dirty="0">
                <a:latin typeface="+mn-lt"/>
              </a:rPr>
              <a:t>Exempt</a:t>
            </a:r>
            <a:r>
              <a:rPr lang="en-US" sz="1700" dirty="0">
                <a:latin typeface="+mn-lt"/>
              </a:rPr>
              <a:t> from requiring ethics approval</a:t>
            </a:r>
          </a:p>
          <a:p>
            <a:pPr marL="342900" indent="-342900">
              <a:buFont typeface="Arial" panose="020B0604020202020204" pitchFamily="34" charset="0"/>
              <a:buChar char="•"/>
            </a:pPr>
            <a:endParaRPr lang="en-US" sz="1700" dirty="0">
              <a:latin typeface="+mn-lt"/>
            </a:endParaRPr>
          </a:p>
          <a:p>
            <a:pPr marL="342900" indent="-342900">
              <a:buFont typeface="Arial" panose="020B0604020202020204" pitchFamily="34" charset="0"/>
              <a:buChar char="•"/>
            </a:pPr>
            <a:r>
              <a:rPr lang="en-US" sz="1700" b="1" dirty="0">
                <a:latin typeface="+mn-lt"/>
              </a:rPr>
              <a:t>Negligible Risk research</a:t>
            </a:r>
          </a:p>
          <a:p>
            <a:pPr marL="800100" lvl="1" indent="-342900">
              <a:buFont typeface="Wingdings" panose="05000000000000000000" pitchFamily="2" charset="2"/>
              <a:buChar char="Ø"/>
            </a:pPr>
            <a:r>
              <a:rPr lang="en-US" sz="1700" dirty="0">
                <a:latin typeface="+mn-lt"/>
              </a:rPr>
              <a:t>reviewed as an ‘E1’ application, by the human ethics admin team and the Human Research Ethics Committee (HREC) Chair / Deputy Chair</a:t>
            </a:r>
          </a:p>
          <a:p>
            <a:pPr marL="342900" indent="-342900">
              <a:buFont typeface="Arial" panose="020B0604020202020204" pitchFamily="34" charset="0"/>
              <a:buChar char="•"/>
            </a:pPr>
            <a:endParaRPr lang="en-US" sz="1700" dirty="0">
              <a:latin typeface="+mn-lt"/>
            </a:endParaRPr>
          </a:p>
          <a:p>
            <a:pPr marL="342900" indent="-342900">
              <a:buFont typeface="Arial" panose="020B0604020202020204" pitchFamily="34" charset="0"/>
              <a:buChar char="•"/>
            </a:pPr>
            <a:r>
              <a:rPr lang="en-US" sz="1700" b="1" dirty="0">
                <a:latin typeface="+mn-lt"/>
              </a:rPr>
              <a:t>Low Risk research</a:t>
            </a:r>
          </a:p>
          <a:p>
            <a:pPr marL="800100" lvl="1" indent="-342900">
              <a:buFont typeface="Wingdings" panose="05000000000000000000" pitchFamily="2" charset="2"/>
              <a:buChar char="Ø"/>
            </a:pPr>
            <a:r>
              <a:rPr lang="en-US" sz="1700" dirty="0">
                <a:latin typeface="+mn-lt"/>
              </a:rPr>
              <a:t>reviewed as an ‘E2’ application, </a:t>
            </a:r>
            <a:r>
              <a:rPr lang="en-US" sz="1700" dirty="0"/>
              <a:t>by the human ethics admin team, the HREC Chair / Deputy Chair, and a Research Ethics Advisor</a:t>
            </a:r>
            <a:endParaRPr lang="en-US" sz="1700" dirty="0">
              <a:latin typeface="+mn-lt"/>
            </a:endParaRPr>
          </a:p>
          <a:p>
            <a:pPr marL="342900" indent="-342900">
              <a:buFont typeface="Arial" panose="020B0604020202020204" pitchFamily="34" charset="0"/>
              <a:buChar char="•"/>
            </a:pPr>
            <a:endParaRPr lang="en-US" sz="1700" dirty="0">
              <a:latin typeface="+mn-lt"/>
            </a:endParaRPr>
          </a:p>
          <a:p>
            <a:pPr marL="342900" indent="-342900">
              <a:buFont typeface="Arial" panose="020B0604020202020204" pitchFamily="34" charset="0"/>
              <a:buChar char="•"/>
            </a:pPr>
            <a:r>
              <a:rPr lang="en-US" sz="1700" b="1" dirty="0">
                <a:latin typeface="+mn-lt"/>
              </a:rPr>
              <a:t>All other research</a:t>
            </a:r>
          </a:p>
          <a:p>
            <a:pPr marL="800100" lvl="1" indent="-342900">
              <a:buFont typeface="Wingdings" panose="05000000000000000000" pitchFamily="2" charset="2"/>
              <a:buChar char="Ø"/>
            </a:pPr>
            <a:r>
              <a:rPr lang="en-US" sz="1700" dirty="0">
                <a:latin typeface="+mn-lt"/>
              </a:rPr>
              <a:t>reviewed as an ‘E3’ application by the full HREC</a:t>
            </a:r>
          </a:p>
          <a:p>
            <a:pPr marL="800100" lvl="1" indent="-342900">
              <a:buFont typeface="Wingdings" panose="05000000000000000000" pitchFamily="2" charset="2"/>
              <a:buChar char="Ø"/>
            </a:pPr>
            <a:r>
              <a:rPr lang="en-US" sz="1700" dirty="0">
                <a:latin typeface="+mn-lt"/>
              </a:rPr>
              <a:t>application must be submitted </a:t>
            </a:r>
            <a:r>
              <a:rPr lang="en-US" sz="1700" dirty="0">
                <a:latin typeface="+mn-lt"/>
                <a:hlinkClick r:id="rId2"/>
              </a:rPr>
              <a:t>by the deadline prior to the meeting</a:t>
            </a:r>
            <a:endParaRPr lang="en-US" sz="1700" dirty="0">
              <a:latin typeface="+mn-lt"/>
            </a:endParaRPr>
          </a:p>
          <a:p>
            <a:pPr marL="342900" indent="-342900">
              <a:buFont typeface="Arial" panose="020B0604020202020204" pitchFamily="34" charset="0"/>
              <a:buChar char="•"/>
            </a:pPr>
            <a:endParaRPr lang="en-US" sz="1700" dirty="0">
              <a:latin typeface="+mn-lt"/>
            </a:endParaRPr>
          </a:p>
        </p:txBody>
      </p:sp>
    </p:spTree>
    <p:extLst>
      <p:ext uri="{BB962C8B-B14F-4D97-AF65-F5344CB8AC3E}">
        <p14:creationId xmlns:p14="http://schemas.microsoft.com/office/powerpoint/2010/main" val="183828452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326921" y="241866"/>
            <a:ext cx="6625017" cy="647700"/>
          </a:xfrm>
        </p:spPr>
        <p:txBody>
          <a:bodyPr/>
          <a:lstStyle/>
          <a:p>
            <a:r>
              <a:rPr lang="en-AU" sz="3000" dirty="0"/>
              <a:t>Approval from a Non-UniSA HREC</a:t>
            </a:r>
          </a:p>
        </p:txBody>
      </p:sp>
      <p:sp>
        <p:nvSpPr>
          <p:cNvPr id="3" name="Text Placeholder 2"/>
          <p:cNvSpPr>
            <a:spLocks noGrp="1"/>
          </p:cNvSpPr>
          <p:nvPr>
            <p:ph type="body" sz="quarter" idx="11"/>
          </p:nvPr>
        </p:nvSpPr>
        <p:spPr>
          <a:xfrm>
            <a:off x="545208" y="1165696"/>
            <a:ext cx="8315193" cy="647700"/>
          </a:xfrm>
        </p:spPr>
        <p:txBody>
          <a:bodyPr/>
          <a:lstStyle/>
          <a:p>
            <a:endParaRPr lang="en-AU" dirty="0"/>
          </a:p>
          <a:p>
            <a:endParaRPr lang="en-AU" dirty="0"/>
          </a:p>
        </p:txBody>
      </p:sp>
      <p:sp>
        <p:nvSpPr>
          <p:cNvPr id="4" name="Rectangle 3"/>
          <p:cNvSpPr/>
          <p:nvPr/>
        </p:nvSpPr>
        <p:spPr>
          <a:xfrm>
            <a:off x="4441195" y="3198168"/>
            <a:ext cx="261610" cy="461665"/>
          </a:xfrm>
          <a:prstGeom prst="rect">
            <a:avLst/>
          </a:prstGeom>
        </p:spPr>
        <p:txBody>
          <a:bodyPr wrap="none">
            <a:spAutoFit/>
          </a:bodyPr>
          <a:lstStyle/>
          <a:p>
            <a:r>
              <a:rPr lang="en-AU" dirty="0">
                <a:solidFill>
                  <a:srgbClr val="000000"/>
                </a:solidFill>
                <a:latin typeface="Times New Roman" panose="02020603050405020304" pitchFamily="18" charset="0"/>
              </a:rPr>
              <a:t> </a:t>
            </a:r>
            <a:endParaRPr lang="en-AU" dirty="0"/>
          </a:p>
        </p:txBody>
      </p:sp>
      <p:sp>
        <p:nvSpPr>
          <p:cNvPr id="6" name="Rectangle 5">
            <a:extLst>
              <a:ext uri="{FF2B5EF4-FFF2-40B4-BE49-F238E27FC236}">
                <a16:creationId xmlns:a16="http://schemas.microsoft.com/office/drawing/2014/main" id="{AFD8E20F-C530-40D0-B86A-D539FDCC23C4}"/>
              </a:ext>
            </a:extLst>
          </p:cNvPr>
          <p:cNvSpPr/>
          <p:nvPr/>
        </p:nvSpPr>
        <p:spPr>
          <a:xfrm>
            <a:off x="874724" y="1059121"/>
            <a:ext cx="7394552" cy="4278094"/>
          </a:xfrm>
          <a:prstGeom prst="rect">
            <a:avLst/>
          </a:prstGeom>
        </p:spPr>
        <p:txBody>
          <a:bodyPr wrap="square">
            <a:spAutoFit/>
          </a:bodyPr>
          <a:lstStyle/>
          <a:p>
            <a:pPr marL="342900" indent="-342900">
              <a:buFont typeface="Arial" panose="020B0604020202020204" pitchFamily="34" charset="0"/>
              <a:buChar char="•"/>
            </a:pPr>
            <a:r>
              <a:rPr lang="en-US" sz="1700" dirty="0">
                <a:latin typeface="+mn-lt"/>
              </a:rPr>
              <a:t>If you have ethics approval from any other </a:t>
            </a:r>
            <a:r>
              <a:rPr lang="en-US" sz="1700" dirty="0">
                <a:latin typeface="+mn-lt"/>
                <a:hlinkClick r:id="rId2"/>
              </a:rPr>
              <a:t>NHMRC-registered HREC </a:t>
            </a:r>
            <a:r>
              <a:rPr lang="en-US" sz="1700" dirty="0">
                <a:latin typeface="+mn-lt"/>
              </a:rPr>
              <a:t>in Australia, you only need to have this approval ratified by UniSA</a:t>
            </a:r>
          </a:p>
          <a:p>
            <a:pPr marL="342900" indent="-342900">
              <a:buFont typeface="Arial" panose="020B0604020202020204" pitchFamily="34" charset="0"/>
              <a:buChar char="•"/>
            </a:pPr>
            <a:endParaRPr lang="en-US" sz="1700" dirty="0">
              <a:latin typeface="+mn-lt"/>
            </a:endParaRPr>
          </a:p>
          <a:p>
            <a:pPr marL="342900" indent="-342900">
              <a:buFont typeface="Arial" panose="020B0604020202020204" pitchFamily="34" charset="0"/>
              <a:buChar char="•"/>
            </a:pPr>
            <a:r>
              <a:rPr lang="en-US" sz="1700" dirty="0">
                <a:latin typeface="+mn-lt"/>
              </a:rPr>
              <a:t>You will still need to create an application in the UniSA online system, but </a:t>
            </a:r>
            <a:r>
              <a:rPr lang="en-AU" sz="1700" dirty="0">
                <a:latin typeface="+mn-lt"/>
              </a:rPr>
              <a:t>you will be prompted to only attach a copy of the full application submitted to the other HREC and the final approval letter</a:t>
            </a:r>
          </a:p>
          <a:p>
            <a:pPr marL="342900" indent="-342900">
              <a:buFont typeface="Arial" panose="020B0604020202020204" pitchFamily="34" charset="0"/>
              <a:buChar char="•"/>
            </a:pPr>
            <a:endParaRPr lang="en-AU" sz="1700" dirty="0">
              <a:latin typeface="+mn-lt"/>
            </a:endParaRPr>
          </a:p>
          <a:p>
            <a:pPr marL="342900" indent="-342900">
              <a:buFont typeface="Arial" panose="020B0604020202020204" pitchFamily="34" charset="0"/>
              <a:buChar char="•"/>
            </a:pPr>
            <a:r>
              <a:rPr lang="en-AU" sz="1700" dirty="0">
                <a:latin typeface="+mn-lt"/>
              </a:rPr>
              <a:t>The UniSA HREC Chair will review these documents, and, if satisfied, will ratify the decision of the other committee</a:t>
            </a:r>
          </a:p>
          <a:p>
            <a:pPr marL="342900" indent="-342900">
              <a:buFont typeface="Arial" panose="020B0604020202020204" pitchFamily="34" charset="0"/>
              <a:buChar char="•"/>
            </a:pPr>
            <a:endParaRPr lang="en-AU" sz="1700" dirty="0">
              <a:latin typeface="+mn-lt"/>
            </a:endParaRPr>
          </a:p>
          <a:p>
            <a:pPr marL="342900" indent="-342900">
              <a:buFont typeface="Arial" panose="020B0604020202020204" pitchFamily="34" charset="0"/>
              <a:buChar char="•"/>
            </a:pPr>
            <a:r>
              <a:rPr lang="en-AU" sz="1700" dirty="0">
                <a:latin typeface="+mn-lt"/>
              </a:rPr>
              <a:t>The approval from the other HREC must be current (i.e., not expired), and must cover the entire period of the project</a:t>
            </a:r>
          </a:p>
          <a:p>
            <a:pPr marL="342900" indent="-342900">
              <a:buFont typeface="Arial" panose="020B0604020202020204" pitchFamily="34" charset="0"/>
              <a:buChar char="•"/>
            </a:pPr>
            <a:endParaRPr lang="en-AU" sz="1700" dirty="0">
              <a:latin typeface="+mn-lt"/>
            </a:endParaRPr>
          </a:p>
          <a:p>
            <a:pPr marL="342900" indent="-342900">
              <a:buFont typeface="Arial" panose="020B0604020202020204" pitchFamily="34" charset="0"/>
              <a:buChar char="•"/>
            </a:pPr>
            <a:r>
              <a:rPr lang="en-AU" sz="1700" dirty="0">
                <a:latin typeface="+mn-lt"/>
              </a:rPr>
              <a:t>if you need to amend the application, including extending the approval period, you must do that with the original approving HREC first</a:t>
            </a:r>
          </a:p>
          <a:p>
            <a:pPr marL="342900" indent="-342900">
              <a:buFont typeface="Arial" panose="020B0604020202020204" pitchFamily="34" charset="0"/>
              <a:buChar char="•"/>
            </a:pPr>
            <a:endParaRPr lang="en-AU" sz="1700" dirty="0">
              <a:latin typeface="+mn-lt"/>
            </a:endParaRPr>
          </a:p>
        </p:txBody>
      </p:sp>
    </p:spTree>
    <p:extLst>
      <p:ext uri="{BB962C8B-B14F-4D97-AF65-F5344CB8AC3E}">
        <p14:creationId xmlns:p14="http://schemas.microsoft.com/office/powerpoint/2010/main" val="338086087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114651" y="188602"/>
            <a:ext cx="7176307" cy="647700"/>
          </a:xfrm>
        </p:spPr>
        <p:txBody>
          <a:bodyPr/>
          <a:lstStyle/>
          <a:p>
            <a:r>
              <a:rPr lang="en-AU" sz="3000" dirty="0"/>
              <a:t>Which HREC Should I Apply To First?</a:t>
            </a:r>
          </a:p>
        </p:txBody>
      </p:sp>
      <p:sp>
        <p:nvSpPr>
          <p:cNvPr id="4" name="Rectangle 3"/>
          <p:cNvSpPr/>
          <p:nvPr/>
        </p:nvSpPr>
        <p:spPr>
          <a:xfrm>
            <a:off x="4441195" y="3198168"/>
            <a:ext cx="261610" cy="461665"/>
          </a:xfrm>
          <a:prstGeom prst="rect">
            <a:avLst/>
          </a:prstGeom>
        </p:spPr>
        <p:txBody>
          <a:bodyPr wrap="none">
            <a:spAutoFit/>
          </a:bodyPr>
          <a:lstStyle/>
          <a:p>
            <a:r>
              <a:rPr lang="en-AU" dirty="0">
                <a:solidFill>
                  <a:srgbClr val="000000"/>
                </a:solidFill>
                <a:latin typeface="Times New Roman" panose="02020603050405020304" pitchFamily="18" charset="0"/>
              </a:rPr>
              <a:t> </a:t>
            </a:r>
            <a:endParaRPr lang="en-AU" dirty="0"/>
          </a:p>
        </p:txBody>
      </p:sp>
      <p:sp>
        <p:nvSpPr>
          <p:cNvPr id="6" name="Rectangle 5">
            <a:extLst>
              <a:ext uri="{FF2B5EF4-FFF2-40B4-BE49-F238E27FC236}">
                <a16:creationId xmlns:a16="http://schemas.microsoft.com/office/drawing/2014/main" id="{AFD8E20F-C530-40D0-B86A-D539FDCC23C4}"/>
              </a:ext>
            </a:extLst>
          </p:cNvPr>
          <p:cNvSpPr/>
          <p:nvPr/>
        </p:nvSpPr>
        <p:spPr>
          <a:xfrm>
            <a:off x="736420" y="1059120"/>
            <a:ext cx="7710463" cy="4401205"/>
          </a:xfrm>
          <a:prstGeom prst="rect">
            <a:avLst/>
          </a:prstGeom>
        </p:spPr>
        <p:txBody>
          <a:bodyPr wrap="square">
            <a:spAutoFit/>
          </a:bodyPr>
          <a:lstStyle/>
          <a:p>
            <a:r>
              <a:rPr lang="en-US" sz="1500" dirty="0">
                <a:latin typeface="+mn-lt"/>
              </a:rPr>
              <a:t>The primary HREC is guided variously by the Research Area, the Participant Category, or the Organisation of the lead researcher. For example:</a:t>
            </a:r>
          </a:p>
          <a:p>
            <a:endParaRPr lang="en-US" sz="1500" dirty="0">
              <a:latin typeface="+mn-lt"/>
            </a:endParaRPr>
          </a:p>
          <a:p>
            <a:pPr marL="342900" indent="-342900">
              <a:buFont typeface="Arial" panose="020B0604020202020204" pitchFamily="34" charset="0"/>
              <a:buChar char="•"/>
            </a:pPr>
            <a:r>
              <a:rPr lang="en-US" sz="1500" dirty="0">
                <a:latin typeface="+mn-lt"/>
              </a:rPr>
              <a:t>If you plan to conduct research with </a:t>
            </a:r>
            <a:r>
              <a:rPr lang="en-US" sz="1500" b="1" dirty="0">
                <a:latin typeface="+mn-lt"/>
              </a:rPr>
              <a:t>current Australian defence personnel or veterans, apply to the </a:t>
            </a:r>
            <a:r>
              <a:rPr lang="en-US" sz="1500" dirty="0">
                <a:latin typeface="+mn-lt"/>
                <a:hlinkClick r:id="rId2"/>
              </a:rPr>
              <a:t>Departments of Defence and Veterans’ Affairs HREC</a:t>
            </a:r>
            <a:endParaRPr lang="en-US" sz="1500" dirty="0">
              <a:latin typeface="+mn-lt"/>
            </a:endParaRPr>
          </a:p>
          <a:p>
            <a:pPr marL="800100" lvl="1" indent="-342900">
              <a:buFont typeface="Wingdings" panose="05000000000000000000" pitchFamily="2" charset="2"/>
              <a:buChar char="Ø"/>
            </a:pPr>
            <a:endParaRPr lang="en-AU" sz="1500" dirty="0">
              <a:latin typeface="+mn-lt"/>
            </a:endParaRPr>
          </a:p>
          <a:p>
            <a:pPr marL="342900" indent="-342900">
              <a:buFont typeface="Arial" panose="020B0604020202020204" pitchFamily="34" charset="0"/>
              <a:buChar char="•"/>
            </a:pPr>
            <a:r>
              <a:rPr lang="en-US" sz="1500" dirty="0">
                <a:latin typeface="+mn-lt"/>
              </a:rPr>
              <a:t>If you plan to conduct research about the </a:t>
            </a:r>
            <a:r>
              <a:rPr lang="en-US" sz="1500" b="1" dirty="0">
                <a:latin typeface="+mn-lt"/>
              </a:rPr>
              <a:t>health or well-being of Aboriginal people in South Australia, apply to the</a:t>
            </a:r>
            <a:r>
              <a:rPr lang="en-US" sz="1500" dirty="0">
                <a:latin typeface="+mn-lt"/>
              </a:rPr>
              <a:t> </a:t>
            </a:r>
            <a:r>
              <a:rPr lang="en-US" sz="1500" dirty="0">
                <a:latin typeface="+mn-lt"/>
                <a:hlinkClick r:id="rId3"/>
              </a:rPr>
              <a:t>Aboriginal Health Research Ethics Committee</a:t>
            </a:r>
            <a:endParaRPr lang="en-US" sz="1500" dirty="0">
              <a:latin typeface="+mn-lt"/>
            </a:endParaRPr>
          </a:p>
          <a:p>
            <a:pPr lvl="1"/>
            <a:endParaRPr lang="en-AU" sz="1500" dirty="0">
              <a:latin typeface="+mn-lt"/>
            </a:endParaRPr>
          </a:p>
          <a:p>
            <a:pPr marL="342900" indent="-342900">
              <a:spcAft>
                <a:spcPts val="600"/>
              </a:spcAft>
              <a:buFont typeface="Arial" panose="020B0604020202020204" pitchFamily="34" charset="0"/>
              <a:buChar char="•"/>
            </a:pPr>
            <a:r>
              <a:rPr lang="en-US" sz="1500" dirty="0">
                <a:latin typeface="+mn-lt"/>
              </a:rPr>
              <a:t>If you plan to conduct research in a </a:t>
            </a:r>
            <a:r>
              <a:rPr lang="en-US" sz="1500" b="1" dirty="0">
                <a:latin typeface="+mn-lt"/>
              </a:rPr>
              <a:t>hospital or Local Health Network, apply to the relevant local HREC </a:t>
            </a:r>
            <a:r>
              <a:rPr lang="en-US" sz="1500" dirty="0">
                <a:latin typeface="+mn-lt"/>
              </a:rPr>
              <a:t>listed via the link on the previous slide</a:t>
            </a:r>
          </a:p>
          <a:p>
            <a:pPr marL="342900" indent="-342900">
              <a:spcAft>
                <a:spcPts val="600"/>
              </a:spcAft>
              <a:buFont typeface="Arial" panose="020B0604020202020204" pitchFamily="34" charset="0"/>
              <a:buChar char="•"/>
            </a:pPr>
            <a:endParaRPr lang="en-US" sz="800" dirty="0">
              <a:latin typeface="+mn-lt"/>
            </a:endParaRPr>
          </a:p>
          <a:p>
            <a:pPr>
              <a:spcAft>
                <a:spcPts val="600"/>
              </a:spcAft>
            </a:pPr>
            <a:r>
              <a:rPr lang="en-US" sz="1500" dirty="0">
                <a:latin typeface="+mn-lt"/>
              </a:rPr>
              <a:t>Government departments without a registered HREC usually still have departmental research approval processes. Check what is needed. For example:</a:t>
            </a:r>
          </a:p>
          <a:p>
            <a:pPr marL="342900" indent="-342900">
              <a:buFont typeface="Arial" panose="020B0604020202020204" pitchFamily="34" charset="0"/>
              <a:buChar char="•"/>
            </a:pPr>
            <a:r>
              <a:rPr lang="en-US" sz="1500" dirty="0">
                <a:latin typeface="+mn-lt"/>
              </a:rPr>
              <a:t>If you plan to conduct research in a </a:t>
            </a:r>
            <a:r>
              <a:rPr lang="en-US" sz="1500" b="1" dirty="0">
                <a:latin typeface="+mn-lt"/>
              </a:rPr>
              <a:t>public school, </a:t>
            </a:r>
            <a:r>
              <a:rPr lang="en-US" sz="1500" dirty="0">
                <a:latin typeface="+mn-lt"/>
              </a:rPr>
              <a:t>you will need to apply for approval from the </a:t>
            </a:r>
            <a:r>
              <a:rPr lang="en-US" sz="1500" dirty="0">
                <a:latin typeface="+mn-lt"/>
                <a:hlinkClick r:id="rId4"/>
              </a:rPr>
              <a:t>SA Department for Education </a:t>
            </a:r>
            <a:r>
              <a:rPr lang="en-US" sz="1500" dirty="0">
                <a:latin typeface="+mn-lt"/>
              </a:rPr>
              <a:t> AFTER you receive ethics approval from UniSA</a:t>
            </a:r>
          </a:p>
          <a:p>
            <a:pPr marL="342900" indent="-342900">
              <a:buFont typeface="Arial" panose="020B0604020202020204" pitchFamily="34" charset="0"/>
              <a:buChar char="•"/>
            </a:pPr>
            <a:endParaRPr lang="en-AU" sz="1700" dirty="0">
              <a:latin typeface="+mn-lt"/>
            </a:endParaRPr>
          </a:p>
        </p:txBody>
      </p:sp>
    </p:spTree>
    <p:extLst>
      <p:ext uri="{BB962C8B-B14F-4D97-AF65-F5344CB8AC3E}">
        <p14:creationId xmlns:p14="http://schemas.microsoft.com/office/powerpoint/2010/main" val="272871861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635858" y="260448"/>
            <a:ext cx="5872284" cy="647700"/>
          </a:xfrm>
        </p:spPr>
        <p:txBody>
          <a:bodyPr/>
          <a:lstStyle/>
          <a:p>
            <a:r>
              <a:rPr lang="en-AU" sz="3000" dirty="0"/>
              <a:t>Research Conducted Overseas</a:t>
            </a:r>
          </a:p>
        </p:txBody>
      </p:sp>
      <p:sp>
        <p:nvSpPr>
          <p:cNvPr id="3" name="Text Placeholder 2"/>
          <p:cNvSpPr>
            <a:spLocks noGrp="1"/>
          </p:cNvSpPr>
          <p:nvPr>
            <p:ph type="body" sz="quarter" idx="11"/>
          </p:nvPr>
        </p:nvSpPr>
        <p:spPr>
          <a:xfrm>
            <a:off x="545208" y="1165696"/>
            <a:ext cx="8315193" cy="647700"/>
          </a:xfrm>
        </p:spPr>
        <p:txBody>
          <a:bodyPr/>
          <a:lstStyle/>
          <a:p>
            <a:endParaRPr lang="en-AU" dirty="0"/>
          </a:p>
          <a:p>
            <a:endParaRPr lang="en-AU" dirty="0"/>
          </a:p>
          <a:p>
            <a:endParaRPr lang="en-AU" dirty="0"/>
          </a:p>
        </p:txBody>
      </p:sp>
      <p:sp>
        <p:nvSpPr>
          <p:cNvPr id="4" name="Rectangle 3"/>
          <p:cNvSpPr/>
          <p:nvPr/>
        </p:nvSpPr>
        <p:spPr>
          <a:xfrm>
            <a:off x="4441195" y="3198168"/>
            <a:ext cx="261610" cy="461665"/>
          </a:xfrm>
          <a:prstGeom prst="rect">
            <a:avLst/>
          </a:prstGeom>
        </p:spPr>
        <p:txBody>
          <a:bodyPr wrap="none">
            <a:spAutoFit/>
          </a:bodyPr>
          <a:lstStyle/>
          <a:p>
            <a:r>
              <a:rPr lang="en-AU" dirty="0">
                <a:solidFill>
                  <a:srgbClr val="000000"/>
                </a:solidFill>
                <a:latin typeface="Times New Roman" panose="02020603050405020304" pitchFamily="18" charset="0"/>
              </a:rPr>
              <a:t> </a:t>
            </a:r>
            <a:endParaRPr lang="en-AU" dirty="0"/>
          </a:p>
        </p:txBody>
      </p:sp>
      <p:sp>
        <p:nvSpPr>
          <p:cNvPr id="5" name="Rectangle 4">
            <a:extLst>
              <a:ext uri="{FF2B5EF4-FFF2-40B4-BE49-F238E27FC236}">
                <a16:creationId xmlns:a16="http://schemas.microsoft.com/office/drawing/2014/main" id="{4ED80B53-19C5-4E17-BA8A-C7BE695F562D}"/>
              </a:ext>
            </a:extLst>
          </p:cNvPr>
          <p:cNvSpPr/>
          <p:nvPr/>
        </p:nvSpPr>
        <p:spPr>
          <a:xfrm>
            <a:off x="316639" y="1055281"/>
            <a:ext cx="8543762" cy="553998"/>
          </a:xfrm>
          <a:prstGeom prst="rect">
            <a:avLst/>
          </a:prstGeom>
        </p:spPr>
        <p:txBody>
          <a:bodyPr wrap="square">
            <a:spAutoFit/>
          </a:bodyPr>
          <a:lstStyle/>
          <a:p>
            <a:pPr marL="285750" indent="-285750">
              <a:spcAft>
                <a:spcPts val="0"/>
              </a:spcAft>
              <a:buFont typeface="Arial" panose="020B0604020202020204" pitchFamily="34" charset="0"/>
              <a:buChar char="•"/>
            </a:pPr>
            <a:endParaRPr lang="en-US" sz="1500" dirty="0">
              <a:latin typeface="+mn-lt"/>
              <a:ea typeface="Calibri" panose="020F0502020204030204" pitchFamily="34" charset="0"/>
            </a:endParaRPr>
          </a:p>
          <a:p>
            <a:pPr marL="285750" indent="-285750">
              <a:spcAft>
                <a:spcPts val="0"/>
              </a:spcAft>
              <a:buFont typeface="Arial" panose="020B0604020202020204" pitchFamily="34" charset="0"/>
              <a:buChar char="•"/>
            </a:pPr>
            <a:endParaRPr lang="en-AU" sz="1500" dirty="0">
              <a:latin typeface="+mn-lt"/>
              <a:ea typeface="Calibri" panose="020F0502020204030204" pitchFamily="34" charset="0"/>
            </a:endParaRPr>
          </a:p>
        </p:txBody>
      </p:sp>
      <p:sp>
        <p:nvSpPr>
          <p:cNvPr id="7" name="Rectangle 6">
            <a:extLst>
              <a:ext uri="{FF2B5EF4-FFF2-40B4-BE49-F238E27FC236}">
                <a16:creationId xmlns:a16="http://schemas.microsoft.com/office/drawing/2014/main" id="{29B58401-E64D-45E3-8AE7-B6555B2D5FB8}"/>
              </a:ext>
            </a:extLst>
          </p:cNvPr>
          <p:cNvSpPr/>
          <p:nvPr/>
        </p:nvSpPr>
        <p:spPr>
          <a:xfrm>
            <a:off x="557276" y="908148"/>
            <a:ext cx="8062488" cy="4801314"/>
          </a:xfrm>
          <a:prstGeom prst="rect">
            <a:avLst/>
          </a:prstGeom>
        </p:spPr>
        <p:txBody>
          <a:bodyPr wrap="square">
            <a:spAutoFit/>
          </a:bodyPr>
          <a:lstStyle/>
          <a:p>
            <a:pPr marL="285750" indent="-285750">
              <a:buFont typeface="Arial" panose="020B0604020202020204" pitchFamily="34" charset="0"/>
              <a:buChar char="•"/>
            </a:pPr>
            <a:r>
              <a:rPr lang="en-AU" sz="1600" dirty="0">
                <a:latin typeface="+mn-lt"/>
              </a:rPr>
              <a:t>Research conducted in another country is when you are travelling to that country, and </a:t>
            </a:r>
            <a:r>
              <a:rPr lang="en-AU" sz="1600" u="sng" dirty="0">
                <a:latin typeface="+mn-lt"/>
              </a:rPr>
              <a:t>not</a:t>
            </a:r>
            <a:r>
              <a:rPr lang="en-AU" sz="1600" dirty="0">
                <a:latin typeface="+mn-lt"/>
              </a:rPr>
              <a:t> when you are just collecting data from an online survey, or conducting interviews by telephone, Skype or Zoom</a:t>
            </a:r>
          </a:p>
          <a:p>
            <a:pPr marL="285750" indent="-285750">
              <a:buFont typeface="Arial" panose="020B0604020202020204" pitchFamily="34" charset="0"/>
              <a:buChar char="•"/>
            </a:pPr>
            <a:endParaRPr lang="en-AU" sz="1600" dirty="0">
              <a:latin typeface="+mn-lt"/>
            </a:endParaRPr>
          </a:p>
          <a:p>
            <a:pPr marL="285750" indent="-285750">
              <a:buFont typeface="Arial" panose="020B0604020202020204" pitchFamily="34" charset="0"/>
              <a:buChar char="•"/>
            </a:pPr>
            <a:r>
              <a:rPr lang="en-AU" sz="1600" dirty="0">
                <a:latin typeface="+mn-lt"/>
              </a:rPr>
              <a:t>Overseas research might have legal, social or cultural implications which would not be an issue if the research was carried out in Australia</a:t>
            </a:r>
          </a:p>
          <a:p>
            <a:pPr marL="285750" indent="-285750">
              <a:buFont typeface="Arial" panose="020B0604020202020204" pitchFamily="34" charset="0"/>
              <a:buChar char="•"/>
            </a:pPr>
            <a:endParaRPr lang="en-AU" sz="1600" dirty="0">
              <a:latin typeface="+mn-lt"/>
            </a:endParaRPr>
          </a:p>
          <a:p>
            <a:pPr marL="285750" indent="-285750">
              <a:buFont typeface="Arial" panose="020B0604020202020204" pitchFamily="34" charset="0"/>
              <a:buChar char="•"/>
            </a:pPr>
            <a:r>
              <a:rPr lang="en-AU" sz="1600" dirty="0">
                <a:latin typeface="+mn-lt"/>
              </a:rPr>
              <a:t>Researchers are responsible for ensuring that research conducted offshore is culturally appropriate and complies with the legal requirements of the other country, as well as complying with Australian ethical standards</a:t>
            </a:r>
          </a:p>
          <a:p>
            <a:pPr marL="285750" indent="-285750">
              <a:buFont typeface="Arial" panose="020B0604020202020204" pitchFamily="34" charset="0"/>
              <a:buChar char="•"/>
            </a:pPr>
            <a:endParaRPr lang="en-AU" sz="1600" dirty="0">
              <a:latin typeface="+mn-lt"/>
            </a:endParaRPr>
          </a:p>
          <a:p>
            <a:pPr marL="285750" indent="-285750">
              <a:buFont typeface="Arial" panose="020B0604020202020204" pitchFamily="34" charset="0"/>
              <a:buChar char="•"/>
            </a:pPr>
            <a:r>
              <a:rPr lang="en-AU" sz="1600" dirty="0">
                <a:latin typeface="+mn-lt"/>
              </a:rPr>
              <a:t>You may need to meet requirements relating to, e.g., visas, research permits, government permissions, or ethics approval systems of the other country – it is your responsibility to meet these requirements, and written evidence of doing so must be submitted before final ethics approval will be granted by UniSA HREC</a:t>
            </a:r>
          </a:p>
          <a:p>
            <a:pPr marL="285750" indent="-285750">
              <a:buFont typeface="Arial" panose="020B0604020202020204" pitchFamily="34" charset="0"/>
              <a:buChar char="•"/>
            </a:pPr>
            <a:endParaRPr lang="en-AU" sz="1600" dirty="0">
              <a:latin typeface="+mn-lt"/>
            </a:endParaRPr>
          </a:p>
          <a:p>
            <a:pPr marL="285750" indent="-285750">
              <a:buFont typeface="Arial" panose="020B0604020202020204" pitchFamily="34" charset="0"/>
              <a:buChar char="•"/>
            </a:pPr>
            <a:r>
              <a:rPr lang="en-AU" sz="1600" dirty="0">
                <a:latin typeface="+mn-lt"/>
              </a:rPr>
              <a:t>However, if ethics approval is required first, in order to meet such a requirement, then the evidence described above must be submitted as soon as it is available</a:t>
            </a:r>
          </a:p>
          <a:p>
            <a:pPr marL="285750" indent="-285750">
              <a:buFont typeface="Arial" panose="020B0604020202020204" pitchFamily="34" charset="0"/>
              <a:buChar char="•"/>
            </a:pPr>
            <a:endParaRPr lang="en-AU" sz="1800" dirty="0">
              <a:latin typeface="+mn-lt"/>
            </a:endParaRPr>
          </a:p>
        </p:txBody>
      </p:sp>
    </p:spTree>
    <p:extLst>
      <p:ext uri="{BB962C8B-B14F-4D97-AF65-F5344CB8AC3E}">
        <p14:creationId xmlns:p14="http://schemas.microsoft.com/office/powerpoint/2010/main" val="219328600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965215" y="321476"/>
            <a:ext cx="5692461" cy="647700"/>
          </a:xfrm>
        </p:spPr>
        <p:txBody>
          <a:bodyPr/>
          <a:lstStyle/>
          <a:p>
            <a:r>
              <a:rPr lang="en-AU" sz="3000" dirty="0"/>
              <a:t>Describing Project Design</a:t>
            </a:r>
          </a:p>
        </p:txBody>
      </p:sp>
      <p:sp>
        <p:nvSpPr>
          <p:cNvPr id="3" name="Text Placeholder 2"/>
          <p:cNvSpPr>
            <a:spLocks noGrp="1"/>
          </p:cNvSpPr>
          <p:nvPr>
            <p:ph type="body" sz="quarter" idx="11"/>
          </p:nvPr>
        </p:nvSpPr>
        <p:spPr>
          <a:xfrm>
            <a:off x="545208" y="1165696"/>
            <a:ext cx="8315193" cy="647700"/>
          </a:xfrm>
        </p:spPr>
        <p:txBody>
          <a:bodyPr/>
          <a:lstStyle/>
          <a:p>
            <a:endParaRPr lang="en-AU" dirty="0"/>
          </a:p>
          <a:p>
            <a:endParaRPr lang="en-AU" dirty="0"/>
          </a:p>
        </p:txBody>
      </p:sp>
      <p:sp>
        <p:nvSpPr>
          <p:cNvPr id="4" name="Rectangle 3"/>
          <p:cNvSpPr/>
          <p:nvPr/>
        </p:nvSpPr>
        <p:spPr>
          <a:xfrm>
            <a:off x="4441195" y="3198168"/>
            <a:ext cx="261610" cy="461665"/>
          </a:xfrm>
          <a:prstGeom prst="rect">
            <a:avLst/>
          </a:prstGeom>
        </p:spPr>
        <p:txBody>
          <a:bodyPr wrap="none">
            <a:spAutoFit/>
          </a:bodyPr>
          <a:lstStyle/>
          <a:p>
            <a:r>
              <a:rPr lang="en-AU" dirty="0">
                <a:solidFill>
                  <a:srgbClr val="000000"/>
                </a:solidFill>
                <a:latin typeface="Times New Roman" panose="02020603050405020304" pitchFamily="18" charset="0"/>
              </a:rPr>
              <a:t> </a:t>
            </a:r>
            <a:endParaRPr lang="en-AU" dirty="0"/>
          </a:p>
        </p:txBody>
      </p:sp>
      <p:sp>
        <p:nvSpPr>
          <p:cNvPr id="6" name="Rectangle 5">
            <a:extLst>
              <a:ext uri="{FF2B5EF4-FFF2-40B4-BE49-F238E27FC236}">
                <a16:creationId xmlns:a16="http://schemas.microsoft.com/office/drawing/2014/main" id="{F4227D93-30D3-43B5-8F72-8EE1DB972478}"/>
              </a:ext>
            </a:extLst>
          </p:cNvPr>
          <p:cNvSpPr/>
          <p:nvPr/>
        </p:nvSpPr>
        <p:spPr>
          <a:xfrm>
            <a:off x="655582" y="1337712"/>
            <a:ext cx="7673605" cy="3139321"/>
          </a:xfrm>
          <a:prstGeom prst="rect">
            <a:avLst/>
          </a:prstGeom>
        </p:spPr>
        <p:txBody>
          <a:bodyPr wrap="square">
            <a:spAutoFit/>
          </a:bodyPr>
          <a:lstStyle/>
          <a:p>
            <a:pPr marL="285750" indent="-285750">
              <a:spcAft>
                <a:spcPts val="0"/>
              </a:spcAft>
              <a:buFont typeface="Arial" panose="020B0604020202020204" pitchFamily="34" charset="0"/>
              <a:buChar char="•"/>
            </a:pPr>
            <a:r>
              <a:rPr lang="en-US" sz="1800" dirty="0">
                <a:latin typeface="+mn-lt"/>
                <a:ea typeface="Calibri" panose="020F0502020204030204" pitchFamily="34" charset="0"/>
              </a:rPr>
              <a:t>If you are recruiting some participants or site employees to provide information about the research to others and contribute to recruitment processes (e.g., teachers assisting student recruitment; nursing staff assisting patient recruitment), ensure that these expectations are fully described in the information and consent paperwork for this group</a:t>
            </a:r>
            <a:endParaRPr lang="en-AU" sz="1800" dirty="0">
              <a:latin typeface="+mn-lt"/>
              <a:ea typeface="Calibri" panose="020F0502020204030204" pitchFamily="34" charset="0"/>
            </a:endParaRPr>
          </a:p>
          <a:p>
            <a:pPr>
              <a:spcAft>
                <a:spcPts val="0"/>
              </a:spcAft>
            </a:pPr>
            <a:endParaRPr lang="en-AU" sz="1800" dirty="0">
              <a:latin typeface="+mn-lt"/>
              <a:ea typeface="Calibri" panose="020F0502020204030204" pitchFamily="34" charset="0"/>
            </a:endParaRPr>
          </a:p>
          <a:p>
            <a:pPr marL="285750" indent="-285750">
              <a:spcAft>
                <a:spcPts val="0"/>
              </a:spcAft>
              <a:buFont typeface="Arial" panose="020B0604020202020204" pitchFamily="34" charset="0"/>
              <a:buChar char="•"/>
            </a:pPr>
            <a:r>
              <a:rPr lang="en-US" sz="1800" dirty="0">
                <a:latin typeface="+mn-lt"/>
                <a:ea typeface="Calibri" panose="020F0502020204030204" pitchFamily="34" charset="0"/>
              </a:rPr>
              <a:t>If your research design has more than one phase, and later phases rely on the outcomes of the first phase, consider applying for approval of the first phase only (whilst flagging later phases), so that the process to be approved, and the relative risks, can be clearly defined, described and assessed for each phase</a:t>
            </a:r>
            <a:endParaRPr lang="en-AU" sz="1800" dirty="0">
              <a:latin typeface="+mn-lt"/>
              <a:ea typeface="Calibri" panose="020F0502020204030204" pitchFamily="34" charset="0"/>
            </a:endParaRPr>
          </a:p>
        </p:txBody>
      </p:sp>
    </p:spTree>
    <p:extLst>
      <p:ext uri="{BB962C8B-B14F-4D97-AF65-F5344CB8AC3E}">
        <p14:creationId xmlns:p14="http://schemas.microsoft.com/office/powerpoint/2010/main" val="118756014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57086" y="252780"/>
            <a:ext cx="3629827" cy="647700"/>
          </a:xfrm>
        </p:spPr>
        <p:txBody>
          <a:bodyPr/>
          <a:lstStyle/>
          <a:p>
            <a:r>
              <a:rPr lang="en-AU" sz="3000" dirty="0"/>
              <a:t>Participant Details</a:t>
            </a:r>
          </a:p>
        </p:txBody>
      </p:sp>
      <p:sp>
        <p:nvSpPr>
          <p:cNvPr id="3" name="Text Placeholder 2"/>
          <p:cNvSpPr>
            <a:spLocks noGrp="1"/>
          </p:cNvSpPr>
          <p:nvPr>
            <p:ph type="body" sz="quarter" idx="11"/>
          </p:nvPr>
        </p:nvSpPr>
        <p:spPr>
          <a:xfrm>
            <a:off x="545208" y="1165696"/>
            <a:ext cx="8315193" cy="647700"/>
          </a:xfrm>
        </p:spPr>
        <p:txBody>
          <a:bodyPr/>
          <a:lstStyle/>
          <a:p>
            <a:endParaRPr lang="en-AU" dirty="0"/>
          </a:p>
          <a:p>
            <a:endParaRPr lang="en-AU" dirty="0"/>
          </a:p>
          <a:p>
            <a:endParaRPr lang="en-AU" dirty="0"/>
          </a:p>
        </p:txBody>
      </p:sp>
      <p:sp>
        <p:nvSpPr>
          <p:cNvPr id="4" name="Rectangle 3"/>
          <p:cNvSpPr/>
          <p:nvPr/>
        </p:nvSpPr>
        <p:spPr>
          <a:xfrm>
            <a:off x="4441195" y="3198168"/>
            <a:ext cx="261610" cy="461665"/>
          </a:xfrm>
          <a:prstGeom prst="rect">
            <a:avLst/>
          </a:prstGeom>
        </p:spPr>
        <p:txBody>
          <a:bodyPr wrap="none">
            <a:spAutoFit/>
          </a:bodyPr>
          <a:lstStyle/>
          <a:p>
            <a:r>
              <a:rPr lang="en-AU" dirty="0">
                <a:solidFill>
                  <a:srgbClr val="000000"/>
                </a:solidFill>
                <a:latin typeface="Times New Roman" panose="02020603050405020304" pitchFamily="18" charset="0"/>
              </a:rPr>
              <a:t> </a:t>
            </a:r>
            <a:endParaRPr lang="en-AU" dirty="0"/>
          </a:p>
        </p:txBody>
      </p:sp>
      <p:sp>
        <p:nvSpPr>
          <p:cNvPr id="5" name="Rectangle 4">
            <a:extLst>
              <a:ext uri="{FF2B5EF4-FFF2-40B4-BE49-F238E27FC236}">
                <a16:creationId xmlns:a16="http://schemas.microsoft.com/office/drawing/2014/main" id="{4ED80B53-19C5-4E17-BA8A-C7BE695F562D}"/>
              </a:ext>
            </a:extLst>
          </p:cNvPr>
          <p:cNvSpPr/>
          <p:nvPr/>
        </p:nvSpPr>
        <p:spPr>
          <a:xfrm>
            <a:off x="316639" y="1055281"/>
            <a:ext cx="8543762" cy="4031873"/>
          </a:xfrm>
          <a:prstGeom prst="rect">
            <a:avLst/>
          </a:prstGeom>
        </p:spPr>
        <p:txBody>
          <a:bodyPr wrap="square">
            <a:spAutoFit/>
          </a:bodyPr>
          <a:lstStyle/>
          <a:p>
            <a:pPr marL="285750" indent="-285750">
              <a:spcAft>
                <a:spcPts val="0"/>
              </a:spcAft>
              <a:buFont typeface="Arial" panose="020B0604020202020204" pitchFamily="34" charset="0"/>
              <a:buChar char="•"/>
            </a:pPr>
            <a:r>
              <a:rPr lang="en-US" sz="1600" dirty="0">
                <a:latin typeface="+mn-lt"/>
                <a:ea typeface="Calibri" panose="020F0502020204030204" pitchFamily="34" charset="0"/>
              </a:rPr>
              <a:t>If </a:t>
            </a:r>
            <a:r>
              <a:rPr lang="en-US" sz="1600" b="1" dirty="0">
                <a:latin typeface="+mn-lt"/>
                <a:ea typeface="Calibri" panose="020F0502020204030204" pitchFamily="34" charset="0"/>
              </a:rPr>
              <a:t>children</a:t>
            </a:r>
            <a:r>
              <a:rPr lang="en-US" sz="1600" dirty="0">
                <a:latin typeface="+mn-lt"/>
                <a:ea typeface="Calibri" panose="020F0502020204030204" pitchFamily="34" charset="0"/>
              </a:rPr>
              <a:t> are participants – if data collection involves direct contact with children, researchers must submit current screening clearances from the state Department of Human Services: </a:t>
            </a:r>
            <a:r>
              <a:rPr lang="en-US" sz="1600" dirty="0">
                <a:hlinkClick r:id="rId2"/>
              </a:rPr>
              <a:t>https://screening.sa.gov.au/</a:t>
            </a:r>
            <a:r>
              <a:rPr lang="en-US" sz="1600" dirty="0"/>
              <a:t> </a:t>
            </a:r>
            <a:r>
              <a:rPr lang="en-US" sz="1600" dirty="0">
                <a:latin typeface="+mn-lt"/>
                <a:ea typeface="Calibri" panose="020F0502020204030204" pitchFamily="34" charset="0"/>
              </a:rPr>
              <a:t>(if you are in a registered occupation – e.g., nurse, teacher, doctor: attach a copy of current registration)</a:t>
            </a:r>
            <a:endParaRPr lang="en-AU" sz="1600" dirty="0">
              <a:latin typeface="+mn-lt"/>
              <a:ea typeface="Calibri" panose="020F0502020204030204" pitchFamily="34" charset="0"/>
            </a:endParaRPr>
          </a:p>
          <a:p>
            <a:pPr marL="285750" indent="-285750">
              <a:spcAft>
                <a:spcPts val="0"/>
              </a:spcAft>
              <a:buFont typeface="Arial" panose="020B0604020202020204" pitchFamily="34" charset="0"/>
              <a:buChar char="•"/>
            </a:pPr>
            <a:endParaRPr lang="en-US" sz="1600" dirty="0">
              <a:latin typeface="+mn-lt"/>
              <a:ea typeface="Calibri" panose="020F0502020204030204" pitchFamily="34" charset="0"/>
            </a:endParaRPr>
          </a:p>
          <a:p>
            <a:pPr marL="285750" indent="-285750">
              <a:spcAft>
                <a:spcPts val="0"/>
              </a:spcAft>
              <a:buFont typeface="Arial" panose="020B0604020202020204" pitchFamily="34" charset="0"/>
              <a:buChar char="•"/>
            </a:pPr>
            <a:r>
              <a:rPr lang="en-US" sz="1600" dirty="0">
                <a:latin typeface="+mn-lt"/>
                <a:ea typeface="Calibri" panose="020F0502020204030204" pitchFamily="34" charset="0"/>
              </a:rPr>
              <a:t>If </a:t>
            </a:r>
            <a:r>
              <a:rPr lang="en-US" sz="1600" b="1" dirty="0">
                <a:latin typeface="+mn-lt"/>
                <a:ea typeface="Calibri" panose="020F0502020204030204" pitchFamily="34" charset="0"/>
              </a:rPr>
              <a:t>English</a:t>
            </a:r>
            <a:r>
              <a:rPr lang="en-US" sz="1600" dirty="0">
                <a:latin typeface="+mn-lt"/>
                <a:ea typeface="Calibri" panose="020F0502020204030204" pitchFamily="34" charset="0"/>
              </a:rPr>
              <a:t> is not participants’ first language – give details of interpreter and translation plans, and any necessary confidentiality arrangements with external providers</a:t>
            </a:r>
            <a:endParaRPr lang="en-AU" sz="1600" dirty="0">
              <a:latin typeface="+mn-lt"/>
              <a:ea typeface="Calibri" panose="020F0502020204030204" pitchFamily="34" charset="0"/>
            </a:endParaRPr>
          </a:p>
          <a:p>
            <a:pPr marL="285750" indent="-285750">
              <a:spcAft>
                <a:spcPts val="0"/>
              </a:spcAft>
              <a:buFont typeface="Arial" panose="020B0604020202020204" pitchFamily="34" charset="0"/>
              <a:buChar char="•"/>
            </a:pPr>
            <a:endParaRPr lang="en-US" sz="1600" dirty="0">
              <a:latin typeface="+mn-lt"/>
              <a:ea typeface="Calibri" panose="020F0502020204030204" pitchFamily="34" charset="0"/>
            </a:endParaRPr>
          </a:p>
          <a:p>
            <a:pPr marL="285750" indent="-285750">
              <a:spcAft>
                <a:spcPts val="0"/>
              </a:spcAft>
              <a:buFont typeface="Arial" panose="020B0604020202020204" pitchFamily="34" charset="0"/>
              <a:buChar char="•"/>
            </a:pPr>
            <a:r>
              <a:rPr lang="en-US" sz="1600" dirty="0">
                <a:latin typeface="+mn-lt"/>
                <a:ea typeface="Calibri" panose="020F0502020204030204" pitchFamily="34" charset="0"/>
              </a:rPr>
              <a:t>If </a:t>
            </a:r>
            <a:r>
              <a:rPr lang="en-US" sz="1600" b="1" dirty="0">
                <a:latin typeface="+mn-lt"/>
                <a:ea typeface="Calibri" panose="020F0502020204030204" pitchFamily="34" charset="0"/>
              </a:rPr>
              <a:t>Aboriginal peoples </a:t>
            </a:r>
            <a:r>
              <a:rPr lang="en-US" sz="1600" dirty="0">
                <a:latin typeface="+mn-lt"/>
                <a:ea typeface="Calibri" panose="020F0502020204030204" pitchFamily="34" charset="0"/>
              </a:rPr>
              <a:t>are involved – attach a communication and research design plan detailing involvement of the relevant community (and please consider the University’s </a:t>
            </a:r>
            <a:r>
              <a:rPr lang="en-US" sz="1600" dirty="0">
                <a:latin typeface="+mn-lt"/>
                <a:ea typeface="Calibri" panose="020F0502020204030204" pitchFamily="34" charset="0"/>
                <a:hlinkClick r:id="rId3"/>
              </a:rPr>
              <a:t>Aboriginal Research Strategy</a:t>
            </a:r>
            <a:r>
              <a:rPr lang="en-US" sz="1600" dirty="0">
                <a:latin typeface="+mn-lt"/>
                <a:ea typeface="Calibri" panose="020F0502020204030204" pitchFamily="34" charset="0"/>
              </a:rPr>
              <a:t>)</a:t>
            </a:r>
          </a:p>
          <a:p>
            <a:pPr>
              <a:spcAft>
                <a:spcPts val="0"/>
              </a:spcAft>
            </a:pPr>
            <a:endParaRPr lang="en-US" sz="1600" dirty="0">
              <a:latin typeface="+mn-lt"/>
              <a:ea typeface="Calibri" panose="020F0502020204030204" pitchFamily="34" charset="0"/>
            </a:endParaRPr>
          </a:p>
          <a:p>
            <a:pPr marL="285750" indent="-285750">
              <a:spcAft>
                <a:spcPts val="0"/>
              </a:spcAft>
              <a:buFont typeface="Arial" panose="020B0604020202020204" pitchFamily="34" charset="0"/>
              <a:buChar char="•"/>
            </a:pPr>
            <a:r>
              <a:rPr lang="en-US" sz="1600" dirty="0">
                <a:latin typeface="+mn-lt"/>
                <a:ea typeface="Calibri" panose="020F0502020204030204" pitchFamily="34" charset="0"/>
              </a:rPr>
              <a:t>If participants are (1) engaged in contributing data over time and (2) require a particular health status (e.g., not being diagnosed or treated for a medical condition), then specify how you will confirm that initially eligible participants have not changed status at later data collection points</a:t>
            </a:r>
            <a:endParaRPr lang="en-AU" sz="1600" dirty="0">
              <a:latin typeface="+mn-lt"/>
              <a:ea typeface="Calibri" panose="020F0502020204030204" pitchFamily="34" charset="0"/>
            </a:endParaRPr>
          </a:p>
        </p:txBody>
      </p:sp>
    </p:spTree>
    <p:extLst>
      <p:ext uri="{BB962C8B-B14F-4D97-AF65-F5344CB8AC3E}">
        <p14:creationId xmlns:p14="http://schemas.microsoft.com/office/powerpoint/2010/main" val="2550410885"/>
      </p:ext>
    </p:extLst>
  </p:cSld>
  <p:clrMapOvr>
    <a:masterClrMapping/>
  </p:clrMapOvr>
  <p:transition/>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1174E0FE02A1549B227F86072EEA46B" ma:contentTypeVersion="2" ma:contentTypeDescription="Create a new document." ma:contentTypeScope="" ma:versionID="9fe90080f77f20d80673cb825342be93">
  <xsd:schema xmlns:xsd="http://www.w3.org/2001/XMLSchema" xmlns:xs="http://www.w3.org/2001/XMLSchema" xmlns:p="http://schemas.microsoft.com/office/2006/metadata/properties" xmlns:ns3="82031c5e-49d4-4f70-8a0b-7e043c42806a" targetNamespace="http://schemas.microsoft.com/office/2006/metadata/properties" ma:root="true" ma:fieldsID="d553b89fb10f9bace018525d476bbe93" ns3:_="">
    <xsd:import namespace="82031c5e-49d4-4f70-8a0b-7e043c42806a"/>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031c5e-49d4-4f70-8a0b-7e043c4280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AC85F0-2ED9-4A5F-AB77-734ED8711005}">
  <ds:schemaRefs>
    <ds:schemaRef ds:uri="http://schemas.openxmlformats.org/package/2006/metadata/core-properties"/>
    <ds:schemaRef ds:uri="82031c5e-49d4-4f70-8a0b-7e043c42806a"/>
    <ds:schemaRef ds:uri="http://purl.org/dc/dcmitype/"/>
    <ds:schemaRef ds:uri="http://schemas.microsoft.com/office/infopath/2007/PartnerControls"/>
    <ds:schemaRef ds:uri="http://schemas.microsoft.com/office/2006/metadata/properties"/>
    <ds:schemaRef ds:uri="http://schemas.microsoft.com/office/2006/documentManagement/types"/>
    <ds:schemaRef ds:uri="http://purl.org/dc/elements/1.1/"/>
    <ds:schemaRef ds:uri="http://www.w3.org/XML/1998/namespace"/>
    <ds:schemaRef ds:uri="http://purl.org/dc/terms/"/>
  </ds:schemaRefs>
</ds:datastoreItem>
</file>

<file path=customXml/itemProps2.xml><?xml version="1.0" encoding="utf-8"?>
<ds:datastoreItem xmlns:ds="http://schemas.openxmlformats.org/officeDocument/2006/customXml" ds:itemID="{ECBFAD48-52E1-48DF-A070-92B7806A93DD}">
  <ds:schemaRefs>
    <ds:schemaRef ds:uri="http://schemas.microsoft.com/sharepoint/v3/contenttype/forms"/>
  </ds:schemaRefs>
</ds:datastoreItem>
</file>

<file path=customXml/itemProps3.xml><?xml version="1.0" encoding="utf-8"?>
<ds:datastoreItem xmlns:ds="http://schemas.openxmlformats.org/officeDocument/2006/customXml" ds:itemID="{79BA50F0-5D44-4E29-9226-EF0B9C5A44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031c5e-49d4-4f70-8a0b-7e043c4280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9090</TotalTime>
  <Words>2551</Words>
  <Application>Microsoft Office PowerPoint</Application>
  <PresentationFormat>On-screen Show (4:3)</PresentationFormat>
  <Paragraphs>262</Paragraphs>
  <Slides>24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Times New Roman</vt:lpstr>
      <vt:lpstr>Wingdings</vt:lpstr>
      <vt:lpstr>Blank Presentation</vt:lpstr>
      <vt:lpstr>    Human Research Ethics  Guidance for  Preparing Applications  and  Conducting Your Project   June 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Edmund Boey</dc:creator>
  <cp:lastModifiedBy>Peter Wigley</cp:lastModifiedBy>
  <cp:revision>464</cp:revision>
  <cp:lastPrinted>2011-11-18T03:36:14Z</cp:lastPrinted>
  <dcterms:created xsi:type="dcterms:W3CDTF">2012-06-21T06:49:01Z</dcterms:created>
  <dcterms:modified xsi:type="dcterms:W3CDTF">2020-06-29T06:06:50Z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0x010100A1174E0FE02A1549B227F86072EEA46B</vt:lpwstr>
  </property>
</Properties>
</file>