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5" r:id="rId2"/>
    <p:sldId id="266" r:id="rId3"/>
    <p:sldId id="267" r:id="rId4"/>
    <p:sldId id="273" r:id="rId5"/>
    <p:sldId id="271" r:id="rId6"/>
    <p:sldId id="272" r:id="rId7"/>
    <p:sldId id="274" r:id="rId8"/>
    <p:sldId id="268" r:id="rId9"/>
    <p:sldId id="269" r:id="rId10"/>
    <p:sldId id="270" r:id="rId11"/>
    <p:sldId id="258" r:id="rId12"/>
    <p:sldId id="261" r:id="rId13"/>
    <p:sldId id="275" r:id="rId14"/>
    <p:sldId id="276" r:id="rId15"/>
    <p:sldId id="277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34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757D1D-3716-4346-83D3-0B232F0A900B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D8B7F56C-AF39-4EEC-A185-51C45C4A088F}">
      <dgm:prSet phldrT="[Text]"/>
      <dgm:spPr/>
      <dgm:t>
        <a:bodyPr/>
        <a:lstStyle/>
        <a:p>
          <a:r>
            <a:rPr lang="en-AU" sz="2600" u="sng" dirty="0" smtClean="0"/>
            <a:t>NH &amp; MRC grant</a:t>
          </a:r>
          <a:endParaRPr lang="en-AU" sz="2600" u="sng" dirty="0"/>
        </a:p>
      </dgm:t>
    </dgm:pt>
    <dgm:pt modelId="{A08E7967-AD6D-4B15-A304-47FA67209D21}" type="parTrans" cxnId="{F9C5565D-2F83-4CAD-8753-BA350587DA60}">
      <dgm:prSet/>
      <dgm:spPr/>
      <dgm:t>
        <a:bodyPr/>
        <a:lstStyle/>
        <a:p>
          <a:endParaRPr lang="en-AU"/>
        </a:p>
      </dgm:t>
    </dgm:pt>
    <dgm:pt modelId="{648F047E-C6CC-4FA5-B06D-DC2EC33905EB}" type="sibTrans" cxnId="{F9C5565D-2F83-4CAD-8753-BA350587DA60}">
      <dgm:prSet/>
      <dgm:spPr/>
      <dgm:t>
        <a:bodyPr/>
        <a:lstStyle/>
        <a:p>
          <a:endParaRPr lang="en-AU"/>
        </a:p>
      </dgm:t>
    </dgm:pt>
    <dgm:pt modelId="{912B1BD8-2EB1-4AAB-B817-61A6A28DE47C}">
      <dgm:prSet phldrT="[Text]" custT="1"/>
      <dgm:spPr/>
      <dgm:t>
        <a:bodyPr/>
        <a:lstStyle/>
        <a:p>
          <a:r>
            <a:rPr lang="en-AU" sz="2000" dirty="0" smtClean="0"/>
            <a:t>Dr Judy Ford</a:t>
          </a:r>
          <a:endParaRPr lang="en-AU" sz="2000" dirty="0"/>
        </a:p>
      </dgm:t>
    </dgm:pt>
    <dgm:pt modelId="{09A02D93-31FB-4FC2-B939-B22AADC7A6C9}" type="parTrans" cxnId="{68192C18-AA17-4251-BE08-964BE56D729D}">
      <dgm:prSet/>
      <dgm:spPr/>
      <dgm:t>
        <a:bodyPr/>
        <a:lstStyle/>
        <a:p>
          <a:endParaRPr lang="en-AU"/>
        </a:p>
      </dgm:t>
    </dgm:pt>
    <dgm:pt modelId="{55B578A8-4212-4265-9E73-708E0A2B7C6B}" type="sibTrans" cxnId="{68192C18-AA17-4251-BE08-964BE56D729D}">
      <dgm:prSet/>
      <dgm:spPr/>
      <dgm:t>
        <a:bodyPr/>
        <a:lstStyle/>
        <a:p>
          <a:endParaRPr lang="en-AU"/>
        </a:p>
      </dgm:t>
    </dgm:pt>
    <dgm:pt modelId="{18CC4D4A-B403-4D56-A71A-72B4D47AC4AB}">
      <dgm:prSet phldrT="[Text]" custT="1"/>
      <dgm:spPr/>
      <dgm:t>
        <a:bodyPr/>
        <a:lstStyle/>
        <a:p>
          <a:r>
            <a:rPr lang="en-AU" sz="2000" dirty="0" smtClean="0"/>
            <a:t>Professor Tony McMichael</a:t>
          </a:r>
          <a:endParaRPr lang="en-AU" sz="2000" dirty="0"/>
        </a:p>
      </dgm:t>
    </dgm:pt>
    <dgm:pt modelId="{69E3B464-C825-41E5-8F7F-44B3820B8C95}" type="parTrans" cxnId="{07E3E484-8E6B-40F0-9440-86556E9B73CF}">
      <dgm:prSet/>
      <dgm:spPr/>
      <dgm:t>
        <a:bodyPr/>
        <a:lstStyle/>
        <a:p>
          <a:endParaRPr lang="en-AU"/>
        </a:p>
      </dgm:t>
    </dgm:pt>
    <dgm:pt modelId="{7570C4B7-C91C-4292-8D91-C408D68AACDF}" type="sibTrans" cxnId="{07E3E484-8E6B-40F0-9440-86556E9B73CF}">
      <dgm:prSet/>
      <dgm:spPr/>
      <dgm:t>
        <a:bodyPr/>
        <a:lstStyle/>
        <a:p>
          <a:endParaRPr lang="en-AU"/>
        </a:p>
      </dgm:t>
    </dgm:pt>
    <dgm:pt modelId="{9C5947F0-CF69-4F8B-9244-8D4508543CD4}">
      <dgm:prSet phldrT="[Text]" custT="1"/>
      <dgm:spPr/>
      <dgm:t>
        <a:bodyPr/>
        <a:lstStyle/>
        <a:p>
          <a:r>
            <a:rPr lang="en-AU" sz="2600" u="sng" dirty="0" smtClean="0"/>
            <a:t>Project Leaders</a:t>
          </a:r>
        </a:p>
        <a:p>
          <a:endParaRPr lang="en-AU" sz="2000" dirty="0"/>
        </a:p>
      </dgm:t>
    </dgm:pt>
    <dgm:pt modelId="{6715974B-C75C-42B2-9C79-6EF12D59D450}" type="parTrans" cxnId="{4BAADEE7-D96E-4F98-AAC4-F583570A8362}">
      <dgm:prSet/>
      <dgm:spPr/>
      <dgm:t>
        <a:bodyPr/>
        <a:lstStyle/>
        <a:p>
          <a:endParaRPr lang="en-AU"/>
        </a:p>
      </dgm:t>
    </dgm:pt>
    <dgm:pt modelId="{530B9F4A-562F-419D-A348-5705FBD74247}" type="sibTrans" cxnId="{4BAADEE7-D96E-4F98-AAC4-F583570A8362}">
      <dgm:prSet/>
      <dgm:spPr/>
      <dgm:t>
        <a:bodyPr/>
        <a:lstStyle/>
        <a:p>
          <a:endParaRPr lang="en-AU"/>
        </a:p>
      </dgm:t>
    </dgm:pt>
    <dgm:pt modelId="{244B9675-86DB-4839-A2B9-1F5CFA3F4BCE}">
      <dgm:prSet phldrT="[Text]" custT="1"/>
      <dgm:spPr/>
      <dgm:t>
        <a:bodyPr/>
        <a:lstStyle/>
        <a:p>
          <a:r>
            <a:rPr lang="en-AU" sz="2000" dirty="0" smtClean="0"/>
            <a:t>Dr Judy Ford</a:t>
          </a:r>
          <a:endParaRPr lang="en-AU" sz="2000" dirty="0"/>
        </a:p>
      </dgm:t>
    </dgm:pt>
    <dgm:pt modelId="{22921174-142B-423C-B556-E6C215D300BE}" type="parTrans" cxnId="{B167C618-5C9D-4014-B97E-4296DF623242}">
      <dgm:prSet/>
      <dgm:spPr/>
      <dgm:t>
        <a:bodyPr/>
        <a:lstStyle/>
        <a:p>
          <a:endParaRPr lang="en-AU"/>
        </a:p>
      </dgm:t>
    </dgm:pt>
    <dgm:pt modelId="{94238AD2-8A06-4472-B8BB-4A1616ECBE82}" type="sibTrans" cxnId="{B167C618-5C9D-4014-B97E-4296DF623242}">
      <dgm:prSet/>
      <dgm:spPr/>
      <dgm:t>
        <a:bodyPr/>
        <a:lstStyle/>
        <a:p>
          <a:endParaRPr lang="en-AU"/>
        </a:p>
      </dgm:t>
    </dgm:pt>
    <dgm:pt modelId="{FD49DD63-E636-4F54-8429-B0CFE580D26F}">
      <dgm:prSet phldrT="[Text]" custT="1"/>
      <dgm:spPr/>
      <dgm:t>
        <a:bodyPr/>
        <a:lstStyle/>
        <a:p>
          <a:r>
            <a:rPr lang="en-AU" sz="2000" dirty="0" smtClean="0"/>
            <a:t>Dr Janet Hiller </a:t>
          </a:r>
          <a:endParaRPr lang="en-AU" sz="2000" dirty="0"/>
        </a:p>
      </dgm:t>
    </dgm:pt>
    <dgm:pt modelId="{9D7B333C-79D6-4D1A-8859-511CFB88D9A2}" type="parTrans" cxnId="{00705865-7DA3-4291-BDEE-99DC1E0351E2}">
      <dgm:prSet/>
      <dgm:spPr/>
      <dgm:t>
        <a:bodyPr/>
        <a:lstStyle/>
        <a:p>
          <a:endParaRPr lang="en-AU"/>
        </a:p>
      </dgm:t>
    </dgm:pt>
    <dgm:pt modelId="{D09A80B9-775D-415B-B4DF-0D24D91A1FFF}" type="sibTrans" cxnId="{00705865-7DA3-4291-BDEE-99DC1E0351E2}">
      <dgm:prSet/>
      <dgm:spPr/>
      <dgm:t>
        <a:bodyPr/>
        <a:lstStyle/>
        <a:p>
          <a:endParaRPr lang="en-AU"/>
        </a:p>
      </dgm:t>
    </dgm:pt>
    <dgm:pt modelId="{D6396FB3-2DA4-40D7-A3C0-92AB3774734C}">
      <dgm:prSet phldrT="[Text]" custT="1"/>
      <dgm:spPr/>
      <dgm:t>
        <a:bodyPr/>
        <a:lstStyle/>
        <a:p>
          <a:r>
            <a:rPr lang="en-AU" sz="2400" u="sng" dirty="0" smtClean="0"/>
            <a:t>Team Members</a:t>
          </a:r>
          <a:endParaRPr lang="en-AU" sz="2400" u="sng" dirty="0"/>
        </a:p>
      </dgm:t>
    </dgm:pt>
    <dgm:pt modelId="{22E3B623-0300-47AE-BE73-E5AC1F2384C0}" type="parTrans" cxnId="{9F1BBBB8-BE1D-49F6-95D9-B965B009188D}">
      <dgm:prSet/>
      <dgm:spPr/>
      <dgm:t>
        <a:bodyPr/>
        <a:lstStyle/>
        <a:p>
          <a:endParaRPr lang="en-AU"/>
        </a:p>
      </dgm:t>
    </dgm:pt>
    <dgm:pt modelId="{570D300B-23C9-4E30-A195-E000ECEDB885}" type="sibTrans" cxnId="{9F1BBBB8-BE1D-49F6-95D9-B965B009188D}">
      <dgm:prSet/>
      <dgm:spPr/>
      <dgm:t>
        <a:bodyPr/>
        <a:lstStyle/>
        <a:p>
          <a:endParaRPr lang="en-AU"/>
        </a:p>
      </dgm:t>
    </dgm:pt>
    <dgm:pt modelId="{12AA0250-915E-415C-963D-64CA165B89EB}">
      <dgm:prSet phldrT="[Text]" custT="1"/>
      <dgm:spPr/>
      <dgm:t>
        <a:bodyPr/>
        <a:lstStyle/>
        <a:p>
          <a:r>
            <a:rPr lang="en-AU" sz="2000" dirty="0" smtClean="0"/>
            <a:t>PALS team: Leigh, Geoff &amp; Jenny</a:t>
          </a:r>
          <a:endParaRPr lang="en-AU" sz="2000" dirty="0"/>
        </a:p>
      </dgm:t>
    </dgm:pt>
    <dgm:pt modelId="{A76E01EE-6008-4856-A51C-5781F7179268}" type="parTrans" cxnId="{475F90EA-AF48-4101-AFA3-99E85B827E02}">
      <dgm:prSet/>
      <dgm:spPr/>
      <dgm:t>
        <a:bodyPr/>
        <a:lstStyle/>
        <a:p>
          <a:endParaRPr lang="en-AU"/>
        </a:p>
      </dgm:t>
    </dgm:pt>
    <dgm:pt modelId="{CD923CF5-CAE8-4562-AE83-2168BD389B1E}" type="sibTrans" cxnId="{475F90EA-AF48-4101-AFA3-99E85B827E02}">
      <dgm:prSet/>
      <dgm:spPr/>
      <dgm:t>
        <a:bodyPr/>
        <a:lstStyle/>
        <a:p>
          <a:endParaRPr lang="en-AU"/>
        </a:p>
      </dgm:t>
    </dgm:pt>
    <dgm:pt modelId="{4D94C6A7-EB5E-4339-A9DD-CCB7CA5FC26B}">
      <dgm:prSet phldrT="[Text]" custT="1"/>
      <dgm:spPr/>
      <dgm:t>
        <a:bodyPr/>
        <a:lstStyle/>
        <a:p>
          <a:r>
            <a:rPr lang="en-AU" sz="2000" dirty="0" smtClean="0"/>
            <a:t>Dr Leslie </a:t>
          </a:r>
          <a:r>
            <a:rPr lang="en-AU" sz="2000" dirty="0" err="1" smtClean="0"/>
            <a:t>MacCormac</a:t>
          </a:r>
          <a:endParaRPr lang="en-AU" sz="2000" dirty="0"/>
        </a:p>
      </dgm:t>
    </dgm:pt>
    <dgm:pt modelId="{57152D42-FF4F-4CC2-811C-017E4974F9F4}" type="parTrans" cxnId="{FC2E806F-3568-48C5-A5FE-D5A9F16F9ACF}">
      <dgm:prSet/>
      <dgm:spPr/>
      <dgm:t>
        <a:bodyPr/>
        <a:lstStyle/>
        <a:p>
          <a:endParaRPr lang="en-AU"/>
        </a:p>
      </dgm:t>
    </dgm:pt>
    <dgm:pt modelId="{843D8B88-8A49-4F1D-8723-4274423E21D7}" type="sibTrans" cxnId="{FC2E806F-3568-48C5-A5FE-D5A9F16F9ACF}">
      <dgm:prSet/>
      <dgm:spPr/>
      <dgm:t>
        <a:bodyPr/>
        <a:lstStyle/>
        <a:p>
          <a:endParaRPr lang="en-AU"/>
        </a:p>
      </dgm:t>
    </dgm:pt>
    <dgm:pt modelId="{7B1ED2A9-99B9-40BC-9E3C-ECB128D21EA9}">
      <dgm:prSet phldrT="[Text]" custT="1"/>
      <dgm:spPr/>
      <dgm:t>
        <a:bodyPr/>
        <a:lstStyle/>
        <a:p>
          <a:r>
            <a:rPr lang="en-AU" sz="2000" dirty="0" smtClean="0"/>
            <a:t>Associate Investigator – </a:t>
          </a:r>
          <a:br>
            <a:rPr lang="en-AU" sz="2000" dirty="0" smtClean="0"/>
          </a:br>
          <a:r>
            <a:rPr lang="en-AU" sz="2000" dirty="0" smtClean="0"/>
            <a:t>Dr B </a:t>
          </a:r>
          <a:r>
            <a:rPr lang="en-AU" sz="2000" dirty="0" err="1" smtClean="0"/>
            <a:t>Pridmore</a:t>
          </a:r>
          <a:endParaRPr lang="en-AU" sz="2000" dirty="0"/>
        </a:p>
      </dgm:t>
    </dgm:pt>
    <dgm:pt modelId="{70CCD43F-4BCE-4103-8635-A3FBBEEF6F67}" type="parTrans" cxnId="{B68B2285-4848-421A-9795-1A50F1DE64AE}">
      <dgm:prSet/>
      <dgm:spPr/>
      <dgm:t>
        <a:bodyPr/>
        <a:lstStyle/>
        <a:p>
          <a:endParaRPr lang="en-AU"/>
        </a:p>
      </dgm:t>
    </dgm:pt>
    <dgm:pt modelId="{27E63D44-0BB3-493A-8E47-4EF07BBD1047}" type="sibTrans" cxnId="{B68B2285-4848-421A-9795-1A50F1DE64AE}">
      <dgm:prSet/>
      <dgm:spPr/>
      <dgm:t>
        <a:bodyPr/>
        <a:lstStyle/>
        <a:p>
          <a:endParaRPr lang="en-AU"/>
        </a:p>
      </dgm:t>
    </dgm:pt>
    <dgm:pt modelId="{6A03EC41-E61C-4A47-9536-97054582F33F}">
      <dgm:prSet phldrT="[Text]" custT="1"/>
      <dgm:spPr/>
      <dgm:t>
        <a:bodyPr/>
        <a:lstStyle/>
        <a:p>
          <a:endParaRPr lang="en-AU" sz="2000" dirty="0"/>
        </a:p>
      </dgm:t>
    </dgm:pt>
    <dgm:pt modelId="{F12D2469-A7F8-4A34-99B2-A8A631799C1D}" type="parTrans" cxnId="{4B75857C-043D-4881-A850-829855CEFDD2}">
      <dgm:prSet/>
      <dgm:spPr/>
      <dgm:t>
        <a:bodyPr/>
        <a:lstStyle/>
        <a:p>
          <a:endParaRPr lang="en-AU"/>
        </a:p>
      </dgm:t>
    </dgm:pt>
    <dgm:pt modelId="{40DB6E12-D392-42FF-9C56-5D9F4CA95466}" type="sibTrans" cxnId="{4B75857C-043D-4881-A850-829855CEFDD2}">
      <dgm:prSet/>
      <dgm:spPr/>
      <dgm:t>
        <a:bodyPr/>
        <a:lstStyle/>
        <a:p>
          <a:endParaRPr lang="en-AU"/>
        </a:p>
      </dgm:t>
    </dgm:pt>
    <dgm:pt modelId="{CE8F5A4C-483B-45A1-833E-1573653B5736}">
      <dgm:prSet phldrT="[Text]" custT="1"/>
      <dgm:spPr/>
      <dgm:t>
        <a:bodyPr/>
        <a:lstStyle/>
        <a:p>
          <a:endParaRPr lang="en-AU" sz="2000" dirty="0"/>
        </a:p>
      </dgm:t>
    </dgm:pt>
    <dgm:pt modelId="{2F6B0899-25C8-46AB-8176-048365B289CB}" type="parTrans" cxnId="{2392FE32-96B1-4B7F-A51C-B50AF4786984}">
      <dgm:prSet/>
      <dgm:spPr/>
      <dgm:t>
        <a:bodyPr/>
        <a:lstStyle/>
        <a:p>
          <a:endParaRPr lang="en-AU"/>
        </a:p>
      </dgm:t>
    </dgm:pt>
    <dgm:pt modelId="{85AE9DBE-AABE-49E7-9D0A-2C76FA252A9F}" type="sibTrans" cxnId="{2392FE32-96B1-4B7F-A51C-B50AF4786984}">
      <dgm:prSet/>
      <dgm:spPr/>
      <dgm:t>
        <a:bodyPr/>
        <a:lstStyle/>
        <a:p>
          <a:endParaRPr lang="en-AU"/>
        </a:p>
      </dgm:t>
    </dgm:pt>
    <dgm:pt modelId="{32B9E670-B2F2-44AF-A52B-A7F4B58629C8}">
      <dgm:prSet phldrT="[Text]" custT="1"/>
      <dgm:spPr/>
      <dgm:t>
        <a:bodyPr/>
        <a:lstStyle/>
        <a:p>
          <a:endParaRPr lang="en-AU" sz="2000" dirty="0"/>
        </a:p>
      </dgm:t>
    </dgm:pt>
    <dgm:pt modelId="{1DA9F135-BC43-47EC-BE44-2F829F427EEA}" type="parTrans" cxnId="{E34334BF-218B-4861-80DF-082217574EEE}">
      <dgm:prSet/>
      <dgm:spPr/>
      <dgm:t>
        <a:bodyPr/>
        <a:lstStyle/>
        <a:p>
          <a:endParaRPr lang="en-AU"/>
        </a:p>
      </dgm:t>
    </dgm:pt>
    <dgm:pt modelId="{F65BF39C-FB0E-453B-8A72-6EE8BB8FD2FF}" type="sibTrans" cxnId="{E34334BF-218B-4861-80DF-082217574EEE}">
      <dgm:prSet/>
      <dgm:spPr/>
      <dgm:t>
        <a:bodyPr/>
        <a:lstStyle/>
        <a:p>
          <a:endParaRPr lang="en-AU"/>
        </a:p>
      </dgm:t>
    </dgm:pt>
    <dgm:pt modelId="{2E2E544A-836B-4141-81FC-75C8CC133080}">
      <dgm:prSet phldrT="[Text]" custT="1"/>
      <dgm:spPr/>
      <dgm:t>
        <a:bodyPr/>
        <a:lstStyle/>
        <a:p>
          <a:r>
            <a:rPr lang="en-AU" sz="2000" dirty="0" smtClean="0"/>
            <a:t>Biochemistry Lab</a:t>
          </a:r>
          <a:endParaRPr lang="en-AU" sz="2000" dirty="0"/>
        </a:p>
      </dgm:t>
    </dgm:pt>
    <dgm:pt modelId="{244FFA33-75AC-445A-89CB-FD732244032A}" type="parTrans" cxnId="{CA7AC9D3-C91E-4A70-83C0-D844DFAB6B5F}">
      <dgm:prSet/>
      <dgm:spPr/>
      <dgm:t>
        <a:bodyPr/>
        <a:lstStyle/>
        <a:p>
          <a:endParaRPr lang="en-AU"/>
        </a:p>
      </dgm:t>
    </dgm:pt>
    <dgm:pt modelId="{66168052-1840-481F-AE3D-F7968461A467}" type="sibTrans" cxnId="{CA7AC9D3-C91E-4A70-83C0-D844DFAB6B5F}">
      <dgm:prSet/>
      <dgm:spPr/>
      <dgm:t>
        <a:bodyPr/>
        <a:lstStyle/>
        <a:p>
          <a:endParaRPr lang="en-AU"/>
        </a:p>
      </dgm:t>
    </dgm:pt>
    <dgm:pt modelId="{35197F37-E220-44A7-9F07-710F6A0BB721}" type="pres">
      <dgm:prSet presAssocID="{EF757D1D-3716-4346-83D3-0B232F0A90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822C5D05-8027-4CC4-815A-5F141731D0A3}" type="pres">
      <dgm:prSet presAssocID="{D8B7F56C-AF39-4EEC-A185-51C45C4A088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56CE730-43C7-4D78-B10B-D4B092A0F80B}" type="pres">
      <dgm:prSet presAssocID="{648F047E-C6CC-4FA5-B06D-DC2EC33905EB}" presName="sibTrans" presStyleCnt="0"/>
      <dgm:spPr/>
    </dgm:pt>
    <dgm:pt modelId="{F3326EB8-D79B-42D1-A33E-6521A1D3940B}" type="pres">
      <dgm:prSet presAssocID="{9C5947F0-CF69-4F8B-9244-8D4508543CD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279ECD3-EADD-43CF-8265-94939400E87C}" type="pres">
      <dgm:prSet presAssocID="{530B9F4A-562F-419D-A348-5705FBD74247}" presName="sibTrans" presStyleCnt="0"/>
      <dgm:spPr/>
    </dgm:pt>
    <dgm:pt modelId="{DAE4299A-0E8B-4DF1-8928-A1551D15E858}" type="pres">
      <dgm:prSet presAssocID="{D6396FB3-2DA4-40D7-A3C0-92AB377473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B167C618-5C9D-4014-B97E-4296DF623242}" srcId="{9C5947F0-CF69-4F8B-9244-8D4508543CD4}" destId="{244B9675-86DB-4839-A2B9-1F5CFA3F4BCE}" srcOrd="0" destOrd="0" parTransId="{22921174-142B-423C-B556-E6C215D300BE}" sibTransId="{94238AD2-8A06-4472-B8BB-4A1616ECBE82}"/>
    <dgm:cxn modelId="{FC2E806F-3568-48C5-A5FE-D5A9F16F9ACF}" srcId="{D6396FB3-2DA4-40D7-A3C0-92AB3774734C}" destId="{4D94C6A7-EB5E-4339-A9DD-CCB7CA5FC26B}" srcOrd="1" destOrd="0" parTransId="{57152D42-FF4F-4CC2-811C-017E4974F9F4}" sibTransId="{843D8B88-8A49-4F1D-8723-4274423E21D7}"/>
    <dgm:cxn modelId="{E34334BF-218B-4861-80DF-082217574EEE}" srcId="{9C5947F0-CF69-4F8B-9244-8D4508543CD4}" destId="{32B9E670-B2F2-44AF-A52B-A7F4B58629C8}" srcOrd="1" destOrd="0" parTransId="{1DA9F135-BC43-47EC-BE44-2F829F427EEA}" sibTransId="{F65BF39C-FB0E-453B-8A72-6EE8BB8FD2FF}"/>
    <dgm:cxn modelId="{A9B3CA8B-B815-4E2B-8CB3-6FF98DBAD5F7}" type="presOf" srcId="{7B1ED2A9-99B9-40BC-9E3C-ECB128D21EA9}" destId="{822C5D05-8027-4CC4-815A-5F141731D0A3}" srcOrd="0" destOrd="5" presId="urn:microsoft.com/office/officeart/2005/8/layout/hList6"/>
    <dgm:cxn modelId="{3280CD56-153F-4029-8A43-11509A6BB41A}" type="presOf" srcId="{9C5947F0-CF69-4F8B-9244-8D4508543CD4}" destId="{F3326EB8-D79B-42D1-A33E-6521A1D3940B}" srcOrd="0" destOrd="0" presId="urn:microsoft.com/office/officeart/2005/8/layout/hList6"/>
    <dgm:cxn modelId="{1C75242E-465F-4118-8EBD-ED39B5D5EE40}" type="presOf" srcId="{D8B7F56C-AF39-4EEC-A185-51C45C4A088F}" destId="{822C5D05-8027-4CC4-815A-5F141731D0A3}" srcOrd="0" destOrd="0" presId="urn:microsoft.com/office/officeart/2005/8/layout/hList6"/>
    <dgm:cxn modelId="{40B502E2-0966-4BF0-8548-D23A3650E055}" type="presOf" srcId="{EF757D1D-3716-4346-83D3-0B232F0A900B}" destId="{35197F37-E220-44A7-9F07-710F6A0BB721}" srcOrd="0" destOrd="0" presId="urn:microsoft.com/office/officeart/2005/8/layout/hList6"/>
    <dgm:cxn modelId="{48FBC6E6-7197-416D-BF17-0A77420DCB2D}" type="presOf" srcId="{4D94C6A7-EB5E-4339-A9DD-CCB7CA5FC26B}" destId="{DAE4299A-0E8B-4DF1-8928-A1551D15E858}" srcOrd="0" destOrd="2" presId="urn:microsoft.com/office/officeart/2005/8/layout/hList6"/>
    <dgm:cxn modelId="{69CC23E5-EC56-47AA-B621-116DA1977BA0}" type="presOf" srcId="{2E2E544A-836B-4141-81FC-75C8CC133080}" destId="{DAE4299A-0E8B-4DF1-8928-A1551D15E858}" srcOrd="0" destOrd="3" presId="urn:microsoft.com/office/officeart/2005/8/layout/hList6"/>
    <dgm:cxn modelId="{B4A7825C-8632-4BD4-9F59-44FA7DFED26A}" type="presOf" srcId="{32B9E670-B2F2-44AF-A52B-A7F4B58629C8}" destId="{F3326EB8-D79B-42D1-A33E-6521A1D3940B}" srcOrd="0" destOrd="2" presId="urn:microsoft.com/office/officeart/2005/8/layout/hList6"/>
    <dgm:cxn modelId="{F9C5565D-2F83-4CAD-8753-BA350587DA60}" srcId="{EF757D1D-3716-4346-83D3-0B232F0A900B}" destId="{D8B7F56C-AF39-4EEC-A185-51C45C4A088F}" srcOrd="0" destOrd="0" parTransId="{A08E7967-AD6D-4B15-A304-47FA67209D21}" sibTransId="{648F047E-C6CC-4FA5-B06D-DC2EC33905EB}"/>
    <dgm:cxn modelId="{1F35A095-D31F-4BB1-9A71-84301E4F03B0}" type="presOf" srcId="{FD49DD63-E636-4F54-8429-B0CFE580D26F}" destId="{F3326EB8-D79B-42D1-A33E-6521A1D3940B}" srcOrd="0" destOrd="3" presId="urn:microsoft.com/office/officeart/2005/8/layout/hList6"/>
    <dgm:cxn modelId="{07E3E484-8E6B-40F0-9440-86556E9B73CF}" srcId="{D8B7F56C-AF39-4EEC-A185-51C45C4A088F}" destId="{18CC4D4A-B403-4D56-A71A-72B4D47AC4AB}" srcOrd="2" destOrd="0" parTransId="{69E3B464-C825-41E5-8F7F-44B3820B8C95}" sibTransId="{7570C4B7-C91C-4292-8D91-C408D68AACDF}"/>
    <dgm:cxn modelId="{7F5F49C0-D0D3-403F-B471-EE4D6871CCA7}" type="presOf" srcId="{D6396FB3-2DA4-40D7-A3C0-92AB3774734C}" destId="{DAE4299A-0E8B-4DF1-8928-A1551D15E858}" srcOrd="0" destOrd="0" presId="urn:microsoft.com/office/officeart/2005/8/layout/hList6"/>
    <dgm:cxn modelId="{526E843F-BD1A-494D-B376-19601D1DC507}" type="presOf" srcId="{18CC4D4A-B403-4D56-A71A-72B4D47AC4AB}" destId="{822C5D05-8027-4CC4-815A-5F141731D0A3}" srcOrd="0" destOrd="3" presId="urn:microsoft.com/office/officeart/2005/8/layout/hList6"/>
    <dgm:cxn modelId="{CA7AC9D3-C91E-4A70-83C0-D844DFAB6B5F}" srcId="{D6396FB3-2DA4-40D7-A3C0-92AB3774734C}" destId="{2E2E544A-836B-4141-81FC-75C8CC133080}" srcOrd="2" destOrd="0" parTransId="{244FFA33-75AC-445A-89CB-FD732244032A}" sibTransId="{66168052-1840-481F-AE3D-F7968461A467}"/>
    <dgm:cxn modelId="{475F90EA-AF48-4101-AFA3-99E85B827E02}" srcId="{D6396FB3-2DA4-40D7-A3C0-92AB3774734C}" destId="{12AA0250-915E-415C-963D-64CA165B89EB}" srcOrd="0" destOrd="0" parTransId="{A76E01EE-6008-4856-A51C-5781F7179268}" sibTransId="{CD923CF5-CAE8-4562-AE83-2168BD389B1E}"/>
    <dgm:cxn modelId="{2392FE32-96B1-4B7F-A51C-B50AF4786984}" srcId="{D8B7F56C-AF39-4EEC-A185-51C45C4A088F}" destId="{CE8F5A4C-483B-45A1-833E-1573653B5736}" srcOrd="3" destOrd="0" parTransId="{2F6B0899-25C8-46AB-8176-048365B289CB}" sibTransId="{85AE9DBE-AABE-49E7-9D0A-2C76FA252A9F}"/>
    <dgm:cxn modelId="{928B139B-B1B3-418E-8FF5-0A8F9FB92542}" type="presOf" srcId="{244B9675-86DB-4839-A2B9-1F5CFA3F4BCE}" destId="{F3326EB8-D79B-42D1-A33E-6521A1D3940B}" srcOrd="0" destOrd="1" presId="urn:microsoft.com/office/officeart/2005/8/layout/hList6"/>
    <dgm:cxn modelId="{03D2772D-1855-40FB-AAA1-33E742646922}" type="presOf" srcId="{12AA0250-915E-415C-963D-64CA165B89EB}" destId="{DAE4299A-0E8B-4DF1-8928-A1551D15E858}" srcOrd="0" destOrd="1" presId="urn:microsoft.com/office/officeart/2005/8/layout/hList6"/>
    <dgm:cxn modelId="{68192C18-AA17-4251-BE08-964BE56D729D}" srcId="{D8B7F56C-AF39-4EEC-A185-51C45C4A088F}" destId="{912B1BD8-2EB1-4AAB-B817-61A6A28DE47C}" srcOrd="0" destOrd="0" parTransId="{09A02D93-31FB-4FC2-B939-B22AADC7A6C9}" sibTransId="{55B578A8-4212-4265-9E73-708E0A2B7C6B}"/>
    <dgm:cxn modelId="{9F1BBBB8-BE1D-49F6-95D9-B965B009188D}" srcId="{EF757D1D-3716-4346-83D3-0B232F0A900B}" destId="{D6396FB3-2DA4-40D7-A3C0-92AB3774734C}" srcOrd="2" destOrd="0" parTransId="{22E3B623-0300-47AE-BE73-E5AC1F2384C0}" sibTransId="{570D300B-23C9-4E30-A195-E000ECEDB885}"/>
    <dgm:cxn modelId="{B68B2285-4848-421A-9795-1A50F1DE64AE}" srcId="{D8B7F56C-AF39-4EEC-A185-51C45C4A088F}" destId="{7B1ED2A9-99B9-40BC-9E3C-ECB128D21EA9}" srcOrd="4" destOrd="0" parTransId="{70CCD43F-4BCE-4103-8635-A3FBBEEF6F67}" sibTransId="{27E63D44-0BB3-493A-8E47-4EF07BBD1047}"/>
    <dgm:cxn modelId="{4B75857C-043D-4881-A850-829855CEFDD2}" srcId="{D8B7F56C-AF39-4EEC-A185-51C45C4A088F}" destId="{6A03EC41-E61C-4A47-9536-97054582F33F}" srcOrd="1" destOrd="0" parTransId="{F12D2469-A7F8-4A34-99B2-A8A631799C1D}" sibTransId="{40DB6E12-D392-42FF-9C56-5D9F4CA95466}"/>
    <dgm:cxn modelId="{B47A00F9-4479-464B-8DD2-C2908066E246}" type="presOf" srcId="{CE8F5A4C-483B-45A1-833E-1573653B5736}" destId="{822C5D05-8027-4CC4-815A-5F141731D0A3}" srcOrd="0" destOrd="4" presId="urn:microsoft.com/office/officeart/2005/8/layout/hList6"/>
    <dgm:cxn modelId="{00705865-7DA3-4291-BDEE-99DC1E0351E2}" srcId="{9C5947F0-CF69-4F8B-9244-8D4508543CD4}" destId="{FD49DD63-E636-4F54-8429-B0CFE580D26F}" srcOrd="2" destOrd="0" parTransId="{9D7B333C-79D6-4D1A-8859-511CFB88D9A2}" sibTransId="{D09A80B9-775D-415B-B4DF-0D24D91A1FFF}"/>
    <dgm:cxn modelId="{FC3AEC60-0F0C-4DF0-A7AF-95AD49C06147}" type="presOf" srcId="{6A03EC41-E61C-4A47-9536-97054582F33F}" destId="{822C5D05-8027-4CC4-815A-5F141731D0A3}" srcOrd="0" destOrd="2" presId="urn:microsoft.com/office/officeart/2005/8/layout/hList6"/>
    <dgm:cxn modelId="{4AE28723-34BC-4428-A53F-B26EE6A5EEBC}" type="presOf" srcId="{912B1BD8-2EB1-4AAB-B817-61A6A28DE47C}" destId="{822C5D05-8027-4CC4-815A-5F141731D0A3}" srcOrd="0" destOrd="1" presId="urn:microsoft.com/office/officeart/2005/8/layout/hList6"/>
    <dgm:cxn modelId="{4BAADEE7-D96E-4F98-AAC4-F583570A8362}" srcId="{EF757D1D-3716-4346-83D3-0B232F0A900B}" destId="{9C5947F0-CF69-4F8B-9244-8D4508543CD4}" srcOrd="1" destOrd="0" parTransId="{6715974B-C75C-42B2-9C79-6EF12D59D450}" sibTransId="{530B9F4A-562F-419D-A348-5705FBD74247}"/>
    <dgm:cxn modelId="{136606B1-7B80-4CA8-8614-A67F284A07E6}" type="presParOf" srcId="{35197F37-E220-44A7-9F07-710F6A0BB721}" destId="{822C5D05-8027-4CC4-815A-5F141731D0A3}" srcOrd="0" destOrd="0" presId="urn:microsoft.com/office/officeart/2005/8/layout/hList6"/>
    <dgm:cxn modelId="{C20353FC-22E9-4B3B-9183-F5EB82FEEDBD}" type="presParOf" srcId="{35197F37-E220-44A7-9F07-710F6A0BB721}" destId="{856CE730-43C7-4D78-B10B-D4B092A0F80B}" srcOrd="1" destOrd="0" presId="urn:microsoft.com/office/officeart/2005/8/layout/hList6"/>
    <dgm:cxn modelId="{CB3A4DB3-C044-40A7-BAB8-7BB2CB1A4227}" type="presParOf" srcId="{35197F37-E220-44A7-9F07-710F6A0BB721}" destId="{F3326EB8-D79B-42D1-A33E-6521A1D3940B}" srcOrd="2" destOrd="0" presId="urn:microsoft.com/office/officeart/2005/8/layout/hList6"/>
    <dgm:cxn modelId="{5AEC1C89-9887-4DD4-BD80-BFE140AFB68F}" type="presParOf" srcId="{35197F37-E220-44A7-9F07-710F6A0BB721}" destId="{A279ECD3-EADD-43CF-8265-94939400E87C}" srcOrd="3" destOrd="0" presId="urn:microsoft.com/office/officeart/2005/8/layout/hList6"/>
    <dgm:cxn modelId="{523B69AD-EB6C-4930-BC6F-12CAC9644129}" type="presParOf" srcId="{35197F37-E220-44A7-9F07-710F6A0BB721}" destId="{DAE4299A-0E8B-4DF1-8928-A1551D15E858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2C5D05-8027-4CC4-815A-5F141731D0A3}">
      <dsp:nvSpPr>
        <dsp:cNvPr id="0" name=""/>
        <dsp:cNvSpPr/>
      </dsp:nvSpPr>
      <dsp:spPr>
        <a:xfrm rot="16200000">
          <a:off x="-956010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u="sng" kern="1200" dirty="0" smtClean="0"/>
            <a:t>NH &amp; MRC grant</a:t>
          </a:r>
          <a:endParaRPr lang="en-AU" sz="2600" u="sng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/>
            <a:t>Dr Judy Ford</a:t>
          </a:r>
          <a:endParaRPr lang="en-A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A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/>
            <a:t>Professor Tony McMichael</a:t>
          </a:r>
          <a:endParaRPr lang="en-A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A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/>
            <a:t>Associate Investigator – </a:t>
          </a:r>
          <a:br>
            <a:rPr lang="en-AU" sz="2000" kern="1200" dirty="0" smtClean="0"/>
          </a:br>
          <a:r>
            <a:rPr lang="en-AU" sz="2000" kern="1200" dirty="0" smtClean="0"/>
            <a:t>Dr B </a:t>
          </a:r>
          <a:r>
            <a:rPr lang="en-AU" sz="2000" kern="1200" dirty="0" err="1" smtClean="0"/>
            <a:t>Pridmore</a:t>
          </a:r>
          <a:endParaRPr lang="en-AU" sz="2000" kern="1200" dirty="0"/>
        </a:p>
      </dsp:txBody>
      <dsp:txXfrm rot="5400000">
        <a:off x="1005" y="905192"/>
        <a:ext cx="2611933" cy="2715577"/>
      </dsp:txXfrm>
    </dsp:sp>
    <dsp:sp modelId="{F3326EB8-D79B-42D1-A33E-6521A1D3940B}">
      <dsp:nvSpPr>
        <dsp:cNvPr id="0" name=""/>
        <dsp:cNvSpPr/>
      </dsp:nvSpPr>
      <dsp:spPr>
        <a:xfrm rot="16200000">
          <a:off x="1851818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0" rIns="16510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600" u="sng" kern="1200" dirty="0" smtClean="0"/>
            <a:t>Project Leaders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/>
            <a:t>Dr Judy Ford</a:t>
          </a:r>
          <a:endParaRPr lang="en-A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A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/>
            <a:t>Dr Janet Hiller </a:t>
          </a:r>
          <a:endParaRPr lang="en-AU" sz="2000" kern="1200" dirty="0"/>
        </a:p>
      </dsp:txBody>
      <dsp:txXfrm rot="5400000">
        <a:off x="2808833" y="905192"/>
        <a:ext cx="2611933" cy="2715577"/>
      </dsp:txXfrm>
    </dsp:sp>
    <dsp:sp modelId="{DAE4299A-0E8B-4DF1-8928-A1551D15E858}">
      <dsp:nvSpPr>
        <dsp:cNvPr id="0" name=""/>
        <dsp:cNvSpPr/>
      </dsp:nvSpPr>
      <dsp:spPr>
        <a:xfrm rot="16200000">
          <a:off x="4659647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u="sng" kern="1200" dirty="0" smtClean="0"/>
            <a:t>Team Members</a:t>
          </a:r>
          <a:endParaRPr lang="en-AU" sz="2400" u="sng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/>
            <a:t>PALS team: Leigh, Geoff &amp; Jenny</a:t>
          </a:r>
          <a:endParaRPr lang="en-A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/>
            <a:t>Dr Leslie </a:t>
          </a:r>
          <a:r>
            <a:rPr lang="en-AU" sz="2000" kern="1200" dirty="0" err="1" smtClean="0"/>
            <a:t>MacCormac</a:t>
          </a:r>
          <a:endParaRPr lang="en-A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2000" kern="1200" dirty="0" smtClean="0"/>
            <a:t>Biochemistry Lab</a:t>
          </a:r>
          <a:endParaRPr lang="en-AU" sz="2000" kern="1200" dirty="0"/>
        </a:p>
      </dsp:txBody>
      <dsp:txXfrm rot="5400000">
        <a:off x="5616662" y="905192"/>
        <a:ext cx="2611933" cy="2715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CAFF3-3863-495A-B7B8-B40B9B3F1D22}" type="datetimeFigureOut">
              <a:rPr lang="en-AU" smtClean="0"/>
              <a:pPr/>
              <a:t>24/09/2015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EE1EE-2042-4E8E-B2AA-71477C0A26A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697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783242-12F8-4885-81D4-28EF7B6FBFD5}" type="datetimeFigureOut">
              <a:rPr lang="en-GB"/>
              <a:pPr>
                <a:defRPr/>
              </a:pPr>
              <a:t>24/09/2015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833DCCB-2FA7-4F7A-B6F8-1484587E38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5563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DEABBB-4560-4ACD-ABA1-200680EAE4F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0542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13288F-7397-4CB1-B373-AECDCB081A0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38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13288F-7397-4CB1-B373-AECDCB081A0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38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43926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2" y="4448674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2" y="517118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2CA8-07C1-44C3-B214-72B832E2AA58}" type="datetimeFigureOut">
              <a:rPr lang="en-GB"/>
              <a:pPr>
                <a:defRPr/>
              </a:pPr>
              <a:t>24/09/2015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FE6336-453A-415A-BAB4-76F36EF798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2420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D151-7FEB-4186-987F-272A75261FBE}" type="datetimeFigureOut">
              <a:rPr lang="en-GB"/>
              <a:pPr>
                <a:defRPr/>
              </a:pPr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05EBC-AD0E-4E58-BEEE-8DCB0FFD70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996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8E15-FBDC-4822-9E77-6908D5939886}" type="datetimeFigureOut">
              <a:rPr lang="en-GB"/>
              <a:pPr>
                <a:defRPr/>
              </a:pPr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5AB2C-4937-4E07-BAB2-F5E1997F43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973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38001-8C02-4667-B69F-0B076C49E94E}" type="datetimeFigureOut">
              <a:rPr lang="en-GB"/>
              <a:pPr>
                <a:defRPr/>
              </a:pPr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3D6CE-662B-4CAE-9886-CF67948989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2943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5E82-18C7-4119-8A12-4FAF4AA8ACFB}" type="datetimeFigureOut">
              <a:rPr lang="en-GB"/>
              <a:pPr>
                <a:defRPr/>
              </a:pPr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2D528-4CCF-4C07-B489-A8D62F72DB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509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C2B8D-58B7-441F-9A1F-F6689155298E}" type="datetimeFigureOut">
              <a:rPr lang="en-GB"/>
              <a:pPr>
                <a:defRPr/>
              </a:pPr>
              <a:t>24/09/2015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95383-3DDB-4FC6-949E-3C5DC99CB8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2121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9B966-A6C2-4234-8899-98ED5EAA3F78}" type="datetimeFigureOut">
              <a:rPr lang="en-GB"/>
              <a:pPr>
                <a:defRPr/>
              </a:pPr>
              <a:t>24/09/2015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B907A-F4D4-4E49-8836-9CC1473CCC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631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63D33-171C-4AEA-A648-818C72CD7871}" type="datetimeFigureOut">
              <a:rPr lang="en-GB"/>
              <a:pPr>
                <a:defRPr/>
              </a:pPr>
              <a:t>24/09/2015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C5895-0517-4B49-94CF-993E68CEF7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105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A0AF7-4D65-4135-8998-9DDE63BEFBD4}" type="datetimeFigureOut">
              <a:rPr lang="en-GB"/>
              <a:pPr>
                <a:defRPr/>
              </a:pPr>
              <a:t>24/09/2015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C1DBD-D6F6-4998-A346-53FA7B65F7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850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B56FC-846D-491A-BE54-5493C40F5566}" type="datetimeFigureOut">
              <a:rPr lang="en-GB"/>
              <a:pPr>
                <a:defRPr/>
              </a:pPr>
              <a:t>24/09/2015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A48BA-2DF4-4CB5-BC18-C79E98F2C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5343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231E2-5FC4-4ED0-A017-654A02DE7E18}" type="datetimeFigureOut">
              <a:rPr lang="en-GB"/>
              <a:pPr>
                <a:defRPr/>
              </a:pPr>
              <a:t>24/09/2015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27872-FCE8-4EC6-8524-D61001CA68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603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1AAF01-ABF1-485B-B79A-6D6B475B6388}" type="datetimeFigureOut">
              <a:rPr lang="en-GB"/>
              <a:pPr>
                <a:defRPr/>
              </a:pPr>
              <a:t>24/09/2015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0A0833F-BFFC-4CBC-9B1D-E6B98149B9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0"/>
            <a:ext cx="190817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nds.org.a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4448175"/>
            <a:ext cx="7772400" cy="722313"/>
          </a:xfrm>
        </p:spPr>
        <p:txBody>
          <a:bodyPr>
            <a:normAutofit fontScale="90000"/>
          </a:bodyPr>
          <a:lstStyle/>
          <a:p>
            <a:r>
              <a:rPr lang="en-GB" altLang="en-US" dirty="0" smtClean="0"/>
              <a:t>PALS: Pregnancy &amp; Lifestyle Study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899592" y="5229200"/>
            <a:ext cx="7272808" cy="504056"/>
          </a:xfrm>
        </p:spPr>
        <p:txBody>
          <a:bodyPr/>
          <a:lstStyle/>
          <a:p>
            <a:r>
              <a:rPr lang="en-GB" altLang="en-US" dirty="0" smtClean="0"/>
              <a:t>Dr Judy Ford (now </a:t>
            </a:r>
            <a:r>
              <a:rPr lang="en-GB" altLang="en-US" dirty="0" err="1" smtClean="0"/>
              <a:t>UniSA</a:t>
            </a:r>
            <a:r>
              <a:rPr lang="en-GB" altLang="en-US" dirty="0" smtClean="0"/>
              <a:t>) &amp; Team (at QEH)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Accessing PALS open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509119"/>
            <a:ext cx="8300913" cy="864097"/>
          </a:xfrm>
        </p:spPr>
        <p:txBody>
          <a:bodyPr/>
          <a:lstStyle/>
          <a:p>
            <a:pPr>
              <a:buNone/>
            </a:pPr>
            <a:endParaRPr lang="en-AU" dirty="0" smtClean="0">
              <a:hlinkClick r:id="rId2"/>
            </a:endParaRPr>
          </a:p>
          <a:p>
            <a:endParaRPr lang="en-AU" dirty="0" smtClean="0">
              <a:hlinkClick r:id="rId2"/>
            </a:endParaRPr>
          </a:p>
          <a:p>
            <a:endParaRPr lang="en-AU" dirty="0" smtClean="0">
              <a:hlinkClick r:id="rId2"/>
            </a:endParaRP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420888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latin typeface="Arial" pitchFamily="34" charset="0"/>
              </a:rPr>
              <a:t>To access the PALS data, go to the ANDS website and search on PALS or JUDITH FORD</a:t>
            </a:r>
          </a:p>
          <a:p>
            <a:endParaRPr lang="en-AU" sz="2800" dirty="0" smtClean="0">
              <a:latin typeface="Arial" pitchFamily="34" charset="0"/>
            </a:endParaRPr>
          </a:p>
          <a:p>
            <a:r>
              <a:rPr lang="en-AU" sz="2800" dirty="0" smtClean="0">
                <a:latin typeface="Arial" pitchFamily="34" charset="0"/>
                <a:hlinkClick r:id="rId2"/>
              </a:rPr>
              <a:t>http://ands.org.au/</a:t>
            </a:r>
            <a:endParaRPr lang="en-AU" sz="2800" dirty="0" smtClean="0">
              <a:latin typeface="Arial" pitchFamily="34" charset="0"/>
            </a:endParaRPr>
          </a:p>
          <a:p>
            <a:endParaRPr lang="en-AU" sz="2800" dirty="0" smtClean="0">
              <a:latin typeface="Arial" pitchFamily="34" charset="0"/>
            </a:endParaRPr>
          </a:p>
          <a:p>
            <a:r>
              <a:rPr lang="en-AU" sz="2800" dirty="0" smtClean="0">
                <a:latin typeface="Arial" pitchFamily="34" charset="0"/>
              </a:rPr>
              <a:t>Ethics approval to publish data was received from the Human Ethics Committees of both QEH and </a:t>
            </a:r>
            <a:r>
              <a:rPr lang="en-AU" sz="2800" dirty="0" err="1" smtClean="0">
                <a:latin typeface="Arial" pitchFamily="34" charset="0"/>
              </a:rPr>
              <a:t>UniSA</a:t>
            </a:r>
            <a:r>
              <a:rPr lang="en-AU" sz="2800" dirty="0" smtClean="0">
                <a:latin typeface="Arial" pitchFamily="34" charset="0"/>
              </a:rPr>
              <a:t>.</a:t>
            </a:r>
            <a:endParaRPr lang="en-AU" sz="2800" dirty="0" smtClean="0"/>
          </a:p>
          <a:p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Publishing an Open Data Paper 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04864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Publish a paper about your data that links to your dataset in ANDS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There are now open-data journals e.g. Open Health Data</a:t>
            </a:r>
          </a:p>
          <a:p>
            <a:pPr eaLnBrk="1" hangingPunct="1">
              <a:buNone/>
            </a:pPr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Make it a condition of data usage that your paper is cited.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The history of the PALS data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>
              <a:buNone/>
            </a:pPr>
            <a:r>
              <a:rPr lang="en-GB" altLang="en-US" sz="2000" dirty="0" smtClean="0"/>
              <a:t>Initial personal data stored in dBase</a:t>
            </a:r>
          </a:p>
          <a:p>
            <a:pPr eaLnBrk="1" hangingPunct="1"/>
            <a:endParaRPr lang="en-GB" altLang="en-US" sz="2000" dirty="0" smtClean="0"/>
          </a:p>
          <a:p>
            <a:pPr eaLnBrk="1" hangingPunct="1">
              <a:buNone/>
            </a:pPr>
            <a:r>
              <a:rPr lang="en-AU" sz="2000" b="1" dirty="0" smtClean="0"/>
              <a:t>dBase</a:t>
            </a:r>
            <a:r>
              <a:rPr lang="en-AU" sz="2000" dirty="0" smtClean="0"/>
              <a:t> (also stylized </a:t>
            </a:r>
            <a:r>
              <a:rPr lang="en-AU" sz="2000" b="1" dirty="0" err="1" smtClean="0"/>
              <a:t>dBASE</a:t>
            </a:r>
            <a:r>
              <a:rPr lang="en-AU" sz="2000" dirty="0" smtClean="0"/>
              <a:t>) was one of the first database management systems for microcomputers, and the most successful in its day. The </a:t>
            </a:r>
            <a:r>
              <a:rPr lang="en-AU" sz="2000" b="1" dirty="0" smtClean="0"/>
              <a:t>dBase</a:t>
            </a:r>
            <a:r>
              <a:rPr lang="en-AU" sz="2000" dirty="0" smtClean="0"/>
              <a:t> system includes the core database engine, a query system, a forms engine, and a programming language that ties all of these components together.</a:t>
            </a:r>
            <a:endParaRPr lang="en-GB" altLang="en-US" sz="2000" dirty="0" smtClean="0"/>
          </a:p>
        </p:txBody>
      </p:sp>
      <p:pic>
        <p:nvPicPr>
          <p:cNvPr id="36866" name="Picture 2" descr="http://archive.computerhistory.org/resources/still-image/intel/intel.syp302_ibm_pc_compatible_80386_chip.ca1988.102652371.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7" y="2564905"/>
            <a:ext cx="3937645" cy="31082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The history of the PALS data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2792" cy="4925144"/>
          </a:xfrm>
        </p:spPr>
        <p:txBody>
          <a:bodyPr/>
          <a:lstStyle/>
          <a:p>
            <a:pPr eaLnBrk="1" hangingPunct="1">
              <a:buNone/>
            </a:pPr>
            <a:r>
              <a:rPr lang="en-GB" altLang="en-US" sz="2000" dirty="0" smtClean="0"/>
              <a:t>1. Interviews recorded on paper</a:t>
            </a:r>
          </a:p>
          <a:p>
            <a:pPr eaLnBrk="1" hangingPunct="1">
              <a:buNone/>
            </a:pPr>
            <a:endParaRPr lang="en-GB" altLang="en-US" sz="1000" dirty="0" smtClean="0"/>
          </a:p>
          <a:p>
            <a:pPr eaLnBrk="1" hangingPunct="1">
              <a:buNone/>
            </a:pPr>
            <a:r>
              <a:rPr lang="en-GB" altLang="en-US" sz="2000" dirty="0" smtClean="0"/>
              <a:t>2. Data entered into first version of SPSS in Windows. Male and female files were separate.</a:t>
            </a:r>
          </a:p>
          <a:p>
            <a:pPr eaLnBrk="1" hangingPunct="1">
              <a:buNone/>
            </a:pPr>
            <a:endParaRPr lang="en-GB" altLang="en-US" sz="1000" dirty="0" smtClean="0"/>
          </a:p>
          <a:p>
            <a:pPr eaLnBrk="1" hangingPunct="1">
              <a:buNone/>
            </a:pPr>
            <a:r>
              <a:rPr lang="en-GB" altLang="en-US" sz="2000" dirty="0" smtClean="0"/>
              <a:t>3. Files saved on individual ‘floppy’ discs.</a:t>
            </a:r>
          </a:p>
          <a:p>
            <a:pPr eaLnBrk="1" hangingPunct="1">
              <a:buNone/>
            </a:pPr>
            <a:endParaRPr lang="en-GB" altLang="en-US" sz="1000" dirty="0" smtClean="0"/>
          </a:p>
          <a:p>
            <a:pPr eaLnBrk="1" hangingPunct="1">
              <a:buNone/>
            </a:pPr>
            <a:r>
              <a:rPr lang="en-GB" altLang="en-US" sz="2000" dirty="0" smtClean="0"/>
              <a:t>4. In 2006, SPSS converted files so they could be read by current version of the program and have been regularly updated.</a:t>
            </a:r>
          </a:p>
          <a:p>
            <a:pPr eaLnBrk="1" hangingPunct="1">
              <a:buNone/>
            </a:pPr>
            <a:endParaRPr lang="en-GB" altLang="en-US" sz="1000" dirty="0" smtClean="0"/>
          </a:p>
          <a:p>
            <a:pPr eaLnBrk="1" hangingPunct="1">
              <a:buNone/>
            </a:pPr>
            <a:r>
              <a:rPr lang="en-GB" altLang="en-US" sz="2000" dirty="0" smtClean="0"/>
              <a:t>5. In 2010, male and female files successfully merged.</a:t>
            </a:r>
          </a:p>
          <a:p>
            <a:pPr eaLnBrk="1" hangingPunct="1">
              <a:buNone/>
            </a:pPr>
            <a:endParaRPr lang="en-GB" altLang="en-US" sz="2000" dirty="0" smtClean="0"/>
          </a:p>
        </p:txBody>
      </p:sp>
      <p:pic>
        <p:nvPicPr>
          <p:cNvPr id="36866" name="Picture 2" descr="http://archive.computerhistory.org/resources/still-image/intel/intel.syp302_ibm_pc_compatible_80386_chip.ca1988.102652371.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7" y="2564905"/>
            <a:ext cx="3937645" cy="31082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research inspired by PALS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132856"/>
            <a:ext cx="4038600" cy="4525963"/>
          </a:xfrm>
        </p:spPr>
        <p:txBody>
          <a:bodyPr/>
          <a:lstStyle/>
          <a:p>
            <a:r>
              <a:rPr lang="en-AU" sz="2000" dirty="0" smtClean="0"/>
              <a:t>New analysis and publication in 2011, showed highly significant association between having had a positive Pap smear and having a baby with IUGR.</a:t>
            </a:r>
          </a:p>
          <a:p>
            <a:pPr>
              <a:buNone/>
            </a:pPr>
            <a:endParaRPr lang="en-AU" sz="2000" dirty="0" smtClean="0"/>
          </a:p>
          <a:p>
            <a:r>
              <a:rPr lang="en-AU" sz="2000" dirty="0" smtClean="0"/>
              <a:t>Now awaiting data from a data linkage (per SANT </a:t>
            </a:r>
            <a:r>
              <a:rPr lang="en-AU" sz="2000" dirty="0" err="1" smtClean="0"/>
              <a:t>Datalink</a:t>
            </a:r>
            <a:r>
              <a:rPr lang="en-AU" sz="2000" dirty="0" smtClean="0"/>
              <a:t>) between the </a:t>
            </a:r>
            <a:r>
              <a:rPr lang="en-AU" sz="2000" dirty="0" err="1" smtClean="0"/>
              <a:t>perinatal</a:t>
            </a:r>
            <a:r>
              <a:rPr lang="en-AU" sz="2000" dirty="0" smtClean="0"/>
              <a:t> statistics and the Pap smear databases.</a:t>
            </a:r>
            <a:endParaRPr lang="en-AU" sz="2000" dirty="0"/>
          </a:p>
        </p:txBody>
      </p:sp>
      <p:sp>
        <p:nvSpPr>
          <p:cNvPr id="38914" name="AutoShape 2" descr="Image result for bridge clip art"/>
          <p:cNvSpPr>
            <a:spLocks noChangeAspect="1" noChangeArrowheads="1"/>
          </p:cNvSpPr>
          <p:nvPr/>
        </p:nvSpPr>
        <p:spPr bwMode="auto">
          <a:xfrm>
            <a:off x="155575" y="-547688"/>
            <a:ext cx="108585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8916" name="AutoShape 4" descr="Image result for bridge clip art"/>
          <p:cNvSpPr>
            <a:spLocks noChangeAspect="1" noChangeArrowheads="1"/>
          </p:cNvSpPr>
          <p:nvPr/>
        </p:nvSpPr>
        <p:spPr bwMode="auto">
          <a:xfrm>
            <a:off x="155575" y="-547688"/>
            <a:ext cx="108585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8918" name="AutoShape 6" descr="Image result for bridge clip art"/>
          <p:cNvSpPr>
            <a:spLocks noChangeAspect="1" noChangeArrowheads="1"/>
          </p:cNvSpPr>
          <p:nvPr/>
        </p:nvSpPr>
        <p:spPr bwMode="auto">
          <a:xfrm>
            <a:off x="155575" y="-547688"/>
            <a:ext cx="108585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8920" name="Picture 8" descr="Image result for bridge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12976"/>
            <a:ext cx="3705225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Where might your data be used?</a:t>
            </a:r>
            <a:endParaRPr lang="en-AU" dirty="0"/>
          </a:p>
        </p:txBody>
      </p:sp>
      <p:sp>
        <p:nvSpPr>
          <p:cNvPr id="37890" name="AutoShape 2" descr="Image result for clip art valuable rubb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7892" name="AutoShape 4" descr="Image result for clip art valuable rubbis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37894" name="Picture 6" descr="Image result for clipart valuable rubbi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060848"/>
            <a:ext cx="3600400" cy="4078178"/>
          </a:xfrm>
          <a:prstGeom prst="rect">
            <a:avLst/>
          </a:prstGeom>
          <a:noFill/>
        </p:spPr>
      </p:pic>
      <p:pic>
        <p:nvPicPr>
          <p:cNvPr id="37896" name="Picture 8" descr="Image result for quote about uncertainty of the fu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420888"/>
            <a:ext cx="4421067" cy="3311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PALS Study &amp; Teams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777455"/>
              </p:ext>
            </p:extLst>
          </p:nvPr>
        </p:nvGraphicFramePr>
        <p:xfrm>
          <a:off x="250825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PALS – and without whom ………</a:t>
            </a:r>
            <a:endParaRPr lang="en-AU" dirty="0"/>
          </a:p>
        </p:txBody>
      </p:sp>
      <p:sp>
        <p:nvSpPr>
          <p:cNvPr id="4" name="5-Point Star 3"/>
          <p:cNvSpPr/>
          <p:nvPr/>
        </p:nvSpPr>
        <p:spPr>
          <a:xfrm>
            <a:off x="683568" y="4293096"/>
            <a:ext cx="2520280" cy="2232248"/>
          </a:xfrm>
          <a:prstGeom prst="star5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5-Point Star 4"/>
          <p:cNvSpPr/>
          <p:nvPr/>
        </p:nvSpPr>
        <p:spPr>
          <a:xfrm>
            <a:off x="6012160" y="4365104"/>
            <a:ext cx="2484784" cy="2232248"/>
          </a:xfrm>
          <a:prstGeom prst="star5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5-Point Star 5"/>
          <p:cNvSpPr/>
          <p:nvPr/>
        </p:nvSpPr>
        <p:spPr>
          <a:xfrm>
            <a:off x="2843808" y="1556792"/>
            <a:ext cx="3600400" cy="3312368"/>
          </a:xfrm>
          <a:prstGeom prst="star5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3779912" y="2852936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/>
              <a:t>Generous couples</a:t>
            </a:r>
            <a:endParaRPr lang="en-A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5157192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/>
              <a:t>Maxine Golding</a:t>
            </a:r>
            <a:endParaRPr lang="en-A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32240" y="5229200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/>
              <a:t>Diane Beer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My reasons for publishing my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352928" cy="5040560"/>
          </a:xfrm>
        </p:spPr>
        <p:txBody>
          <a:bodyPr/>
          <a:lstStyle/>
          <a:p>
            <a:r>
              <a:rPr lang="en-AU" sz="2000" dirty="0" smtClean="0"/>
              <a:t>PALS was a unique study because it was completely population based and did not use any clinical fertility interventions. </a:t>
            </a:r>
          </a:p>
          <a:p>
            <a:endParaRPr lang="en-AU" sz="2000" dirty="0" smtClean="0"/>
          </a:p>
          <a:p>
            <a:r>
              <a:rPr lang="en-AU" sz="2000" dirty="0" smtClean="0"/>
              <a:t>Couples were recruited and interviewed before they starting trying to conceive. Their progress was monitored every month.</a:t>
            </a:r>
          </a:p>
          <a:p>
            <a:endParaRPr lang="en-AU" sz="2000" dirty="0" smtClean="0"/>
          </a:p>
          <a:p>
            <a:r>
              <a:rPr lang="en-AU" sz="2000" dirty="0" smtClean="0"/>
              <a:t>The data record information and outcome for a defined period in time. </a:t>
            </a:r>
          </a:p>
          <a:p>
            <a:endParaRPr lang="en-AU" sz="2000" dirty="0" smtClean="0"/>
          </a:p>
          <a:p>
            <a:r>
              <a:rPr lang="en-AU" sz="2000" dirty="0" smtClean="0"/>
              <a:t>We only analysed some of the factors. For example, specific chemical exposures were noted but not analysed because of relatively low frequencies of individual exposures.</a:t>
            </a:r>
          </a:p>
          <a:p>
            <a:endParaRPr lang="en-AU" sz="2000" dirty="0" smtClean="0"/>
          </a:p>
          <a:p>
            <a:r>
              <a:rPr lang="en-AU" sz="2000" dirty="0" smtClean="0"/>
              <a:t>The data needs to be stored in a safe place.</a:t>
            </a: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3008313" cy="1162050"/>
          </a:xfrm>
        </p:spPr>
        <p:txBody>
          <a:bodyPr/>
          <a:lstStyle/>
          <a:p>
            <a:r>
              <a:rPr lang="en-AU" sz="3600" dirty="0" smtClean="0"/>
              <a:t>PALS Data </a:t>
            </a:r>
            <a:br>
              <a:rPr lang="en-AU" sz="3600" dirty="0" smtClean="0"/>
            </a:br>
            <a:endParaRPr lang="en-AU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1435100"/>
            <a:ext cx="4176464" cy="5162252"/>
          </a:xfrm>
        </p:spPr>
        <p:txBody>
          <a:bodyPr/>
          <a:lstStyle/>
          <a:p>
            <a:endParaRPr lang="en-AU" sz="2000" dirty="0" smtClean="0"/>
          </a:p>
          <a:p>
            <a:r>
              <a:rPr lang="en-AU" sz="2000" dirty="0" smtClean="0"/>
              <a:t>582 couples with adequate data</a:t>
            </a:r>
          </a:p>
          <a:p>
            <a:endParaRPr lang="en-AU" sz="1000" dirty="0" smtClean="0"/>
          </a:p>
          <a:p>
            <a:r>
              <a:rPr lang="en-AU" sz="2000" dirty="0" smtClean="0"/>
              <a:t>355 variables for each couple</a:t>
            </a:r>
          </a:p>
          <a:p>
            <a:endParaRPr lang="en-AU" sz="1000" dirty="0" smtClean="0"/>
          </a:p>
          <a:p>
            <a:r>
              <a:rPr lang="en-AU" sz="2000" dirty="0" smtClean="0"/>
              <a:t>Each couple has a single ID</a:t>
            </a:r>
          </a:p>
          <a:p>
            <a:endParaRPr lang="en-AU" sz="1000" dirty="0" smtClean="0"/>
          </a:p>
          <a:p>
            <a:r>
              <a:rPr lang="en-AU" sz="2000" dirty="0" smtClean="0"/>
              <a:t>Males questions and results have a suffix </a:t>
            </a:r>
            <a:r>
              <a:rPr lang="en-AU" sz="2000" dirty="0" err="1" smtClean="0"/>
              <a:t>m</a:t>
            </a:r>
            <a:r>
              <a:rPr lang="en-AU" sz="2000" dirty="0" smtClean="0"/>
              <a:t> and females a suffix f</a:t>
            </a:r>
          </a:p>
          <a:p>
            <a:endParaRPr lang="en-AU" sz="1000" dirty="0" smtClean="0"/>
          </a:p>
          <a:p>
            <a:r>
              <a:rPr lang="en-AU" sz="2000" dirty="0" smtClean="0"/>
              <a:t>Potentially identifiable data – dates and postcodes have been removed.</a:t>
            </a:r>
          </a:p>
          <a:p>
            <a:endParaRPr lang="en-AU" sz="1000" dirty="0" smtClean="0"/>
          </a:p>
        </p:txBody>
      </p:sp>
      <p:pic>
        <p:nvPicPr>
          <p:cNvPr id="9" name="Content Placeholder 8" descr="PALS modified picnic sho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204864"/>
            <a:ext cx="4032605" cy="27164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3008313" cy="1162050"/>
          </a:xfrm>
        </p:spPr>
        <p:txBody>
          <a:bodyPr/>
          <a:lstStyle/>
          <a:p>
            <a:r>
              <a:rPr lang="en-AU" sz="3600" dirty="0" smtClean="0"/>
              <a:t>PALS Data </a:t>
            </a:r>
            <a:br>
              <a:rPr lang="en-AU" sz="3600" dirty="0" smtClean="0"/>
            </a:br>
            <a:endParaRPr lang="en-AU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1435100"/>
            <a:ext cx="4176464" cy="5162252"/>
          </a:xfrm>
        </p:spPr>
        <p:txBody>
          <a:bodyPr/>
          <a:lstStyle/>
          <a:p>
            <a:endParaRPr lang="en-AU" sz="2000" dirty="0" smtClean="0"/>
          </a:p>
          <a:p>
            <a:r>
              <a:rPr lang="en-AU" sz="2000" dirty="0" smtClean="0"/>
              <a:t>File 1: </a:t>
            </a:r>
            <a:r>
              <a:rPr lang="en-AU" sz="2000" dirty="0" err="1" smtClean="0"/>
              <a:t>pdf</a:t>
            </a:r>
            <a:r>
              <a:rPr lang="en-AU" sz="2000" dirty="0" smtClean="0"/>
              <a:t> that lists the codes and description of each of the 355 variables.</a:t>
            </a:r>
          </a:p>
          <a:p>
            <a:endParaRPr lang="en-AU" sz="1000" dirty="0" smtClean="0"/>
          </a:p>
          <a:p>
            <a:r>
              <a:rPr lang="en-AU" sz="2000" dirty="0" smtClean="0"/>
              <a:t>File 2: </a:t>
            </a:r>
            <a:r>
              <a:rPr lang="en-AU" sz="2000" dirty="0" err="1" smtClean="0"/>
              <a:t>xls</a:t>
            </a:r>
            <a:r>
              <a:rPr lang="en-AU" sz="2000" dirty="0" smtClean="0"/>
              <a:t> file of the coded data</a:t>
            </a:r>
          </a:p>
          <a:p>
            <a:endParaRPr lang="en-AU" sz="2000" dirty="0" smtClean="0"/>
          </a:p>
          <a:p>
            <a:r>
              <a:rPr lang="en-AU" sz="2000" dirty="0" smtClean="0"/>
              <a:t>File 3: Contains ASCO – Australian Standard Classification of Occupations used in the study</a:t>
            </a:r>
          </a:p>
          <a:p>
            <a:endParaRPr lang="en-AU" sz="2000" dirty="0" smtClean="0"/>
          </a:p>
        </p:txBody>
      </p:sp>
      <p:pic>
        <p:nvPicPr>
          <p:cNvPr id="9" name="Content Placeholder 8" descr="PALS modified picnic sho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204864"/>
            <a:ext cx="4032605" cy="27164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3008313" cy="1162050"/>
          </a:xfrm>
        </p:spPr>
        <p:txBody>
          <a:bodyPr/>
          <a:lstStyle/>
          <a:p>
            <a:r>
              <a:rPr lang="en-AU" sz="3600" dirty="0" smtClean="0"/>
              <a:t>PALS Data </a:t>
            </a:r>
            <a:br>
              <a:rPr lang="en-AU" sz="3600" dirty="0" smtClean="0"/>
            </a:br>
            <a:endParaRPr lang="en-AU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5536" y="1435100"/>
            <a:ext cx="4176464" cy="5162252"/>
          </a:xfrm>
        </p:spPr>
        <p:txBody>
          <a:bodyPr/>
          <a:lstStyle/>
          <a:p>
            <a:endParaRPr lang="en-AU" sz="2000" dirty="0" smtClean="0"/>
          </a:p>
          <a:p>
            <a:endParaRPr lang="en-AU" sz="2000" dirty="0" smtClean="0"/>
          </a:p>
        </p:txBody>
      </p:sp>
      <p:pic>
        <p:nvPicPr>
          <p:cNvPr id="9" name="Content Placeholder 8" descr="PALS modified picnic sho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204864"/>
            <a:ext cx="4032605" cy="2716408"/>
          </a:xfrm>
        </p:spPr>
      </p:pic>
      <p:sp>
        <p:nvSpPr>
          <p:cNvPr id="5" name="TextBox 4"/>
          <p:cNvSpPr txBox="1"/>
          <p:nvPr/>
        </p:nvSpPr>
        <p:spPr>
          <a:xfrm>
            <a:off x="323528" y="1988840"/>
            <a:ext cx="38164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latin typeface="Arial" pitchFamily="34" charset="0"/>
              </a:rPr>
              <a:t>The database also includes:</a:t>
            </a:r>
          </a:p>
          <a:p>
            <a:endParaRPr lang="en-AU" sz="2000" dirty="0" smtClean="0">
              <a:latin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000" dirty="0" smtClean="0">
                <a:latin typeface="Arial" pitchFamily="34" charset="0"/>
              </a:rPr>
              <a:t>  A description of the data – about 120 words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>
              <a:latin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000" dirty="0" smtClean="0">
                <a:latin typeface="Arial" pitchFamily="34" charset="0"/>
              </a:rPr>
              <a:t> Keywords – as many as are relevant to allow different types of researchers to find the data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>
              <a:latin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AU" sz="2000" dirty="0" smtClean="0">
                <a:latin typeface="Arial" pitchFamily="34" charset="0"/>
              </a:rPr>
              <a:t> A list of the publications that have been written from the data.</a:t>
            </a:r>
            <a:endParaRPr lang="en-AU" sz="20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6912768" cy="1254993"/>
          </a:xfrm>
        </p:spPr>
        <p:txBody>
          <a:bodyPr/>
          <a:lstStyle/>
          <a:p>
            <a:r>
              <a:rPr lang="en-AU" dirty="0" smtClean="0"/>
              <a:t>Examples of Variable descriptions in PALS Database Metadata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19" y="1484784"/>
            <a:ext cx="8228905" cy="4641379"/>
          </a:xfrm>
        </p:spPr>
        <p:txBody>
          <a:bodyPr/>
          <a:lstStyle/>
          <a:p>
            <a:pPr>
              <a:buNone/>
            </a:pPr>
            <a:r>
              <a:rPr lang="en-AU" sz="2000" i="1" dirty="0" smtClean="0"/>
              <a:t>In many cases the Variable name for males and females is the same. Whether the answer is given by the male or the female is indicated by </a:t>
            </a:r>
            <a:r>
              <a:rPr lang="en-AU" sz="2000" i="1" dirty="0" err="1" smtClean="0"/>
              <a:t>m</a:t>
            </a:r>
            <a:r>
              <a:rPr lang="en-AU" sz="2000" i="1" dirty="0" smtClean="0"/>
              <a:t> (male) or f (female) at the end of the Variable name </a:t>
            </a:r>
          </a:p>
          <a:p>
            <a:pPr>
              <a:buNone/>
            </a:pPr>
            <a:endParaRPr lang="en-AU" sz="1000" i="1" dirty="0" smtClean="0"/>
          </a:p>
          <a:p>
            <a:pPr>
              <a:buNone/>
            </a:pPr>
            <a:r>
              <a:rPr lang="en-AU" sz="2000" dirty="0" smtClean="0"/>
              <a:t>A. </a:t>
            </a:r>
            <a:r>
              <a:rPr lang="en-AU" sz="2000" dirty="0" err="1" smtClean="0"/>
              <a:t>CoupleID</a:t>
            </a:r>
            <a:r>
              <a:rPr lang="en-AU" sz="2000" dirty="0" smtClean="0"/>
              <a:t> = ID of Couple - this was established at the female registration and so has an ‘f’ at the end e.g. P0001f </a:t>
            </a:r>
          </a:p>
          <a:p>
            <a:pPr>
              <a:buNone/>
            </a:pPr>
            <a:r>
              <a:rPr lang="en-AU" sz="2000" dirty="0" smtClean="0"/>
              <a:t>B. </a:t>
            </a:r>
            <a:r>
              <a:rPr lang="en-AU" sz="2000" dirty="0" err="1" smtClean="0"/>
              <a:t>Dateintm</a:t>
            </a:r>
            <a:r>
              <a:rPr lang="en-AU" sz="2000" dirty="0" smtClean="0"/>
              <a:t> = Date of Male interview </a:t>
            </a:r>
          </a:p>
          <a:p>
            <a:pPr>
              <a:buNone/>
            </a:pPr>
            <a:r>
              <a:rPr lang="en-AU" sz="2000" dirty="0" smtClean="0"/>
              <a:t>C. </a:t>
            </a:r>
            <a:r>
              <a:rPr lang="en-AU" sz="2000" dirty="0" err="1" smtClean="0"/>
              <a:t>Maleage</a:t>
            </a:r>
            <a:r>
              <a:rPr lang="en-AU" sz="2000" dirty="0" smtClean="0"/>
              <a:t> = male age at interview </a:t>
            </a:r>
          </a:p>
          <a:p>
            <a:pPr>
              <a:buNone/>
            </a:pPr>
            <a:r>
              <a:rPr lang="en-AU" sz="2000" dirty="0" smtClean="0"/>
              <a:t>D. </a:t>
            </a:r>
            <a:r>
              <a:rPr lang="en-AU" sz="2000" dirty="0" err="1" smtClean="0"/>
              <a:t>Questcm</a:t>
            </a:r>
            <a:r>
              <a:rPr lang="en-AU" sz="2000" dirty="0" smtClean="0"/>
              <a:t> = mode of completion of questionnaire: </a:t>
            </a:r>
          </a:p>
          <a:p>
            <a:pPr>
              <a:buNone/>
            </a:pPr>
            <a:r>
              <a:rPr lang="en-AU" sz="2000" dirty="0" smtClean="0"/>
              <a:t>		1=face to face, 2=telephone, 3=mail </a:t>
            </a:r>
          </a:p>
          <a:p>
            <a:pPr>
              <a:buNone/>
            </a:pPr>
            <a:r>
              <a:rPr lang="en-AU" sz="2000" dirty="0" smtClean="0"/>
              <a:t>E. </a:t>
            </a:r>
            <a:r>
              <a:rPr lang="en-AU" sz="2000" dirty="0" err="1" smtClean="0"/>
              <a:t>Cobm</a:t>
            </a:r>
            <a:r>
              <a:rPr lang="en-AU" sz="2000" dirty="0" smtClean="0"/>
              <a:t> = country of birth male: </a:t>
            </a:r>
          </a:p>
          <a:p>
            <a:pPr>
              <a:buNone/>
            </a:pPr>
            <a:r>
              <a:rPr lang="en-AU" sz="1000" dirty="0" smtClean="0"/>
              <a:t>1. Australia </a:t>
            </a:r>
          </a:p>
          <a:p>
            <a:pPr>
              <a:buNone/>
            </a:pPr>
            <a:r>
              <a:rPr lang="en-AU" sz="1000" dirty="0" smtClean="0"/>
              <a:t>2. United Kingdom </a:t>
            </a:r>
          </a:p>
          <a:p>
            <a:pPr>
              <a:buNone/>
            </a:pPr>
            <a:r>
              <a:rPr lang="en-AU" sz="1000" dirty="0" smtClean="0"/>
              <a:t>3. Other English speaking country </a:t>
            </a:r>
          </a:p>
          <a:p>
            <a:pPr>
              <a:buNone/>
            </a:pPr>
            <a:r>
              <a:rPr lang="en-AU" sz="1000" dirty="0" smtClean="0"/>
              <a:t>4. Italy </a:t>
            </a:r>
          </a:p>
          <a:p>
            <a:pPr>
              <a:buNone/>
            </a:pPr>
            <a:r>
              <a:rPr lang="en-AU" sz="1000" dirty="0" smtClean="0"/>
              <a:t>5. Central Europe </a:t>
            </a:r>
          </a:p>
          <a:p>
            <a:pPr>
              <a:buNone/>
            </a:pPr>
            <a:r>
              <a:rPr lang="en-AU" sz="1000" dirty="0" smtClean="0"/>
              <a:t>6. Greece </a:t>
            </a:r>
          </a:p>
          <a:p>
            <a:pPr>
              <a:buNone/>
            </a:pPr>
            <a:r>
              <a:rPr lang="en-AU" sz="1000" dirty="0" smtClean="0"/>
              <a:t>7. Asia </a:t>
            </a:r>
          </a:p>
          <a:p>
            <a:pPr>
              <a:buNone/>
            </a:pPr>
            <a:r>
              <a:rPr lang="en-AU" sz="1000" dirty="0" smtClean="0"/>
              <a:t>8. Other </a:t>
            </a:r>
          </a:p>
          <a:p>
            <a:pPr>
              <a:buNone/>
            </a:pPr>
            <a:endParaRPr lang="en-AU" sz="2000" dirty="0" smtClean="0"/>
          </a:p>
          <a:p>
            <a:pPr>
              <a:buNone/>
            </a:pPr>
            <a:endParaRPr lang="en-A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Variables in PALS Excel Database</a:t>
            </a:r>
            <a:br>
              <a:rPr lang="en-AU" dirty="0" smtClean="0"/>
            </a:br>
            <a:r>
              <a:rPr lang="en-AU" dirty="0" smtClean="0"/>
              <a:t>Metadata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sz="2000" dirty="0" smtClean="0"/>
              <a:t>F. </a:t>
            </a:r>
            <a:r>
              <a:rPr lang="en-AU" sz="2000" dirty="0" err="1" smtClean="0"/>
              <a:t>YrMigrm</a:t>
            </a:r>
            <a:r>
              <a:rPr lang="en-AU" sz="2000" dirty="0" smtClean="0"/>
              <a:t> = Year of migration (actual year given as two digits - 19xx) </a:t>
            </a:r>
          </a:p>
          <a:p>
            <a:pPr>
              <a:buNone/>
            </a:pPr>
            <a:r>
              <a:rPr lang="en-AU" sz="2000" dirty="0" smtClean="0"/>
              <a:t>G. </a:t>
            </a:r>
            <a:r>
              <a:rPr lang="en-AU" sz="2000" dirty="0" err="1" smtClean="0"/>
              <a:t>Educasm</a:t>
            </a:r>
            <a:r>
              <a:rPr lang="en-AU" sz="2000" dirty="0" smtClean="0"/>
              <a:t> (School Education)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AU" sz="1800" dirty="0" smtClean="0"/>
              <a:t>Form 6/Year 12 (full schooling)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AU" sz="1800" dirty="0" smtClean="0"/>
              <a:t>Form 4/Year 10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AU" sz="1800" dirty="0" smtClean="0"/>
              <a:t>Less than year 10 </a:t>
            </a:r>
          </a:p>
          <a:p>
            <a:pPr>
              <a:buNone/>
            </a:pPr>
            <a:r>
              <a:rPr lang="en-AU" sz="2000" dirty="0" smtClean="0"/>
              <a:t>H. </a:t>
            </a:r>
            <a:r>
              <a:rPr lang="en-AU" sz="2000" dirty="0" err="1" smtClean="0"/>
              <a:t>Educatm</a:t>
            </a:r>
            <a:r>
              <a:rPr lang="en-AU" sz="2000" dirty="0" smtClean="0"/>
              <a:t> (post school education) </a:t>
            </a:r>
          </a:p>
          <a:p>
            <a:pPr lvl="1">
              <a:buNone/>
            </a:pPr>
            <a:r>
              <a:rPr lang="en-AU" sz="1800" dirty="0" smtClean="0"/>
              <a:t>1.   Trade Training </a:t>
            </a:r>
          </a:p>
          <a:p>
            <a:pPr lvl="1">
              <a:buNone/>
            </a:pPr>
            <a:r>
              <a:rPr lang="en-AU" sz="1800" dirty="0" smtClean="0"/>
              <a:t>2.    Formal tertiary training </a:t>
            </a:r>
          </a:p>
          <a:p>
            <a:pPr>
              <a:buNone/>
            </a:pPr>
            <a:r>
              <a:rPr lang="en-AU" sz="2000" b="1" dirty="0" smtClean="0"/>
              <a:t>I.  Occup1m – occupations were coded according to the Australian Bureau of Statistics (ABS) Occupational classifications. The full codes are in the separate file Appendix 2. If a single figure is used, this indicates a general role in a particular group </a:t>
            </a:r>
            <a:br>
              <a:rPr lang="en-AU" sz="2000" b="1" dirty="0" smtClean="0"/>
            </a:br>
            <a:r>
              <a:rPr lang="en-AU" sz="2000" b="1" dirty="0" err="1" smtClean="0"/>
              <a:t>e.g</a:t>
            </a:r>
            <a:r>
              <a:rPr lang="en-AU" sz="2000" b="1" dirty="0" smtClean="0"/>
              <a:t> ‘4’ = general tradesperson. 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632a167ad98d89ff6ebe8803bc27a8246d44a4a"/>
</p:tagLst>
</file>

<file path=ppt/theme/theme1.xml><?xml version="1.0" encoding="utf-8"?>
<a:theme xmlns:a="http://schemas.openxmlformats.org/drawingml/2006/main" name="Office Theme">
  <a:themeElements>
    <a:clrScheme name="Custom 20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5982B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808</Words>
  <Application>Microsoft Office PowerPoint</Application>
  <PresentationFormat>On-screen Show (4:3)</PresentationFormat>
  <Paragraphs>117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PALS: Pregnancy &amp; Lifestyle Study</vt:lpstr>
      <vt:lpstr>The PALS Study &amp; Teams</vt:lpstr>
      <vt:lpstr>PALS – and without whom ………</vt:lpstr>
      <vt:lpstr>My reasons for publishing my data</vt:lpstr>
      <vt:lpstr>PALS Data  </vt:lpstr>
      <vt:lpstr>PALS Data  </vt:lpstr>
      <vt:lpstr>PALS Data  </vt:lpstr>
      <vt:lpstr>Examples of Variable descriptions in PALS Database Metadata</vt:lpstr>
      <vt:lpstr>Variables in PALS Excel Database Metadata</vt:lpstr>
      <vt:lpstr>Accessing PALS open data</vt:lpstr>
      <vt:lpstr>Publishing an Open Data Paper </vt:lpstr>
      <vt:lpstr>The history of the PALS data</vt:lpstr>
      <vt:lpstr>The history of the PALS data</vt:lpstr>
      <vt:lpstr>New research inspired by PALS</vt:lpstr>
      <vt:lpstr>Where might your data be used?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branches PowerPoint Presentation</dc:title>
  <dc:creator>jontypearce</dc:creator>
  <cp:lastModifiedBy>University of South Australia</cp:lastModifiedBy>
  <cp:revision>72</cp:revision>
  <dcterms:created xsi:type="dcterms:W3CDTF">2011-07-11T11:56:50Z</dcterms:created>
  <dcterms:modified xsi:type="dcterms:W3CDTF">2015-09-23T23:44:59Z</dcterms:modified>
</cp:coreProperties>
</file>